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3" r:id="rId6"/>
    <p:sldId id="268" r:id="rId7"/>
    <p:sldId id="267" r:id="rId8"/>
    <p:sldId id="260" r:id="rId9"/>
    <p:sldId id="262" r:id="rId10"/>
    <p:sldId id="270" r:id="rId11"/>
    <p:sldId id="266" r:id="rId12"/>
    <p:sldId id="264" r:id="rId13"/>
    <p:sldId id="265"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3/11/2021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2BF8939-BED1-4163-A3A2-F570B97F2D03}"/>
              </a:ext>
            </a:extLst>
          </p:cNvPr>
          <p:cNvSpPr>
            <a:spLocks noGrp="1"/>
          </p:cNvSpPr>
          <p:nvPr>
            <p:ph type="ctrTitle"/>
          </p:nvPr>
        </p:nvSpPr>
        <p:spPr/>
        <p:txBody>
          <a:bodyPr/>
          <a:lstStyle/>
          <a:p>
            <a:r>
              <a:rPr lang="pl-PL" dirty="0"/>
              <a:t>Liczba PI</a:t>
            </a:r>
          </a:p>
        </p:txBody>
      </p:sp>
      <p:sp>
        <p:nvSpPr>
          <p:cNvPr id="3" name="Podtytuł 2">
            <a:extLst>
              <a:ext uri="{FF2B5EF4-FFF2-40B4-BE49-F238E27FC236}">
                <a16:creationId xmlns:a16="http://schemas.microsoft.com/office/drawing/2014/main" xmlns="" id="{52FFBA67-FED1-4FD3-BD2E-1BFE36F84901}"/>
              </a:ext>
            </a:extLst>
          </p:cNvPr>
          <p:cNvSpPr>
            <a:spLocks noGrp="1"/>
          </p:cNvSpPr>
          <p:nvPr>
            <p:ph type="subTitle" idx="1"/>
          </p:nvPr>
        </p:nvSpPr>
        <p:spPr/>
        <p:txBody>
          <a:bodyPr/>
          <a:lstStyle/>
          <a:p>
            <a:r>
              <a:rPr lang="pl-PL" dirty="0"/>
              <a:t>Hania baran 6b</a:t>
            </a:r>
          </a:p>
        </p:txBody>
      </p:sp>
    </p:spTree>
    <p:extLst>
      <p:ext uri="{BB962C8B-B14F-4D97-AF65-F5344CB8AC3E}">
        <p14:creationId xmlns:p14="http://schemas.microsoft.com/office/powerpoint/2010/main" val="669376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38BFA449-4933-478B-B27D-ACCC557FF97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F21A37DB-EDD2-4025-A254-7FE5E4C7AE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a:extLst>
                <a:ext uri="{FF2B5EF4-FFF2-40B4-BE49-F238E27FC236}">
                  <a16:creationId xmlns:a16="http://schemas.microsoft.com/office/drawing/2014/main" xmlns="" id="{708D40D6-935E-4579-ABE6-A99C7E33FCF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xmlns="" id="{F9775315-32FD-4BD8-BB73-F51CD2C6860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xmlns="" id="{336A6870-9B40-41FF-B9F4-A6BA3B29879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a:extLst>
                <a:ext uri="{FF2B5EF4-FFF2-40B4-BE49-F238E27FC236}">
                  <a16:creationId xmlns:a16="http://schemas.microsoft.com/office/drawing/2014/main" xmlns="" id="{C710122E-DD96-4794-A7E0-04B497DA5D5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a:extLst>
                <a:ext uri="{FF2B5EF4-FFF2-40B4-BE49-F238E27FC236}">
                  <a16:creationId xmlns:a16="http://schemas.microsoft.com/office/drawing/2014/main" xmlns="" id="{4F4CBCBE-E77B-4F77-A0FC-8E53E82227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xmlns="" id="{3AADEE32-46BC-4B55-9FB4-EC09FF4B7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xmlns="" id="{49C2E1A9-8937-452C-B9FC-E735928819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xmlns="" id="{52F0D79A-B92A-42F1-9DC4-3768BB84C7D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xmlns="" id="{DF9A7FE6-2AA9-4245-A3FD-2B1E9B419E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xmlns="" id="{5DBCDEBC-5990-40B3-B01F-0901475F5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xmlns="" id="{4F679A7F-49B5-4FB8-8861-39C0B1A7806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a:extLst>
                <a:ext uri="{FF2B5EF4-FFF2-40B4-BE49-F238E27FC236}">
                  <a16:creationId xmlns:a16="http://schemas.microsoft.com/office/drawing/2014/main" xmlns="" id="{25A941BD-9824-47D0-835E-824412568C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a:extLst>
                <a:ext uri="{FF2B5EF4-FFF2-40B4-BE49-F238E27FC236}">
                  <a16:creationId xmlns:a16="http://schemas.microsoft.com/office/drawing/2014/main" xmlns="" id="{9788DF14-5749-40F7-9AFC-400AB2F61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xmlns="" id="{E1032387-9F5C-4637-A5BC-43C8FDFF3A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xmlns="" id="{E0AE6232-915A-4EDB-BC6C-546E772D2A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xmlns="" id="{4B47A13E-CFFB-493F-8C53-266B8A9D14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a:extLst>
                <a:ext uri="{FF2B5EF4-FFF2-40B4-BE49-F238E27FC236}">
                  <a16:creationId xmlns:a16="http://schemas.microsoft.com/office/drawing/2014/main" xmlns="" id="{CFD722CE-8752-4A08-B23F-764AB47DDA8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a:extLst>
                <a:ext uri="{FF2B5EF4-FFF2-40B4-BE49-F238E27FC236}">
                  <a16:creationId xmlns:a16="http://schemas.microsoft.com/office/drawing/2014/main" xmlns="" id="{042C13BD-E9AE-4C85-B32E-8913F9B270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xmlns="" id="{4598BDC2-ABB1-475A-89A7-29713D01C86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xmlns="" id="{2B080B8C-F78B-4171-A1BC-CA5BE0F5690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xmlns="" id="{71741891-D8A9-46B8-B264-5459DCF9E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xmlns="" id="{A109E82B-1D08-4B6E-9B6C-FE2EC6D533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xmlns="" id="{F35E73B8-CFFA-479A-9DE0-5300299D2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xmlns="" id="{B0B910CE-9CED-4630-9203-347D1B6D12F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xmlns="" id="{D06A4D8D-E038-4ED6-9E80-4E91BA84A5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xmlns="" id="{5EC8C817-4C9E-45E8-B74C-729F1C3FB09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xmlns="" id="{226556E8-E6A7-4D81-9C6C-A69A8B611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a:extLst>
                <a:ext uri="{FF2B5EF4-FFF2-40B4-BE49-F238E27FC236}">
                  <a16:creationId xmlns:a16="http://schemas.microsoft.com/office/drawing/2014/main" xmlns="" id="{BF75F646-19BF-4436-97C0-BE3EBEEF94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a:extLst>
                <a:ext uri="{FF2B5EF4-FFF2-40B4-BE49-F238E27FC236}">
                  <a16:creationId xmlns:a16="http://schemas.microsoft.com/office/drawing/2014/main" xmlns="" id="{222B076E-642A-4E93-8143-3A8D8897532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xmlns="" id="{569DC54F-1DCD-40F9-B756-A79C3170C2C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a:extLst>
                <a:ext uri="{FF2B5EF4-FFF2-40B4-BE49-F238E27FC236}">
                  <a16:creationId xmlns:a16="http://schemas.microsoft.com/office/drawing/2014/main" xmlns="" id="{D6F49EF9-430E-4A1B-9A18-6C247E71E6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a:extLst>
                <a:ext uri="{FF2B5EF4-FFF2-40B4-BE49-F238E27FC236}">
                  <a16:creationId xmlns:a16="http://schemas.microsoft.com/office/drawing/2014/main" xmlns="" id="{C94C2930-C094-4CF9-8449-60C7BAE98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a:extLst>
                <a:ext uri="{FF2B5EF4-FFF2-40B4-BE49-F238E27FC236}">
                  <a16:creationId xmlns:a16="http://schemas.microsoft.com/office/drawing/2014/main" xmlns="" id="{B4FF864C-97F2-40BD-95D1-E47527BCB2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a:extLst>
                <a:ext uri="{FF2B5EF4-FFF2-40B4-BE49-F238E27FC236}">
                  <a16:creationId xmlns:a16="http://schemas.microsoft.com/office/drawing/2014/main" xmlns="" id="{E8804833-F6BB-4F88-BA24-F59429C710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a:extLst>
                <a:ext uri="{FF2B5EF4-FFF2-40B4-BE49-F238E27FC236}">
                  <a16:creationId xmlns:a16="http://schemas.microsoft.com/office/drawing/2014/main" xmlns="" id="{29A4A3B0-4E15-432A-92DB-7B9E576010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a:extLst>
                <a:ext uri="{FF2B5EF4-FFF2-40B4-BE49-F238E27FC236}">
                  <a16:creationId xmlns:a16="http://schemas.microsoft.com/office/drawing/2014/main" xmlns="" id="{3CAB34B1-2BFA-44A9-AC3E-D300B30B75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a:extLst>
                <a:ext uri="{FF2B5EF4-FFF2-40B4-BE49-F238E27FC236}">
                  <a16:creationId xmlns:a16="http://schemas.microsoft.com/office/drawing/2014/main" xmlns="" id="{F92527C9-EADB-4C47-BA6A-E70AC9FEC6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a:extLst>
                <a:ext uri="{FF2B5EF4-FFF2-40B4-BE49-F238E27FC236}">
                  <a16:creationId xmlns:a16="http://schemas.microsoft.com/office/drawing/2014/main" xmlns="" id="{B9808241-C113-44CB-810B-CCBA189552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a:extLst>
                <a:ext uri="{FF2B5EF4-FFF2-40B4-BE49-F238E27FC236}">
                  <a16:creationId xmlns:a16="http://schemas.microsoft.com/office/drawing/2014/main" xmlns="" id="{67AEC938-B302-4DA0-9A63-39F2BC34A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a:extLst>
                <a:ext uri="{FF2B5EF4-FFF2-40B4-BE49-F238E27FC236}">
                  <a16:creationId xmlns:a16="http://schemas.microsoft.com/office/drawing/2014/main" xmlns="" id="{4A1D4FCF-06B8-4AD3-A750-2B6C298C2E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a:extLst>
                <a:ext uri="{FF2B5EF4-FFF2-40B4-BE49-F238E27FC236}">
                  <a16:creationId xmlns:a16="http://schemas.microsoft.com/office/drawing/2014/main" xmlns="" id="{B99F5A7E-1A7F-43C2-AC7A-A1B877D0ADE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xmlns="" id="{5B2DDAA2-7B26-47EF-B7D6-B00B653B36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a:extLst>
                <a:ext uri="{FF2B5EF4-FFF2-40B4-BE49-F238E27FC236}">
                  <a16:creationId xmlns:a16="http://schemas.microsoft.com/office/drawing/2014/main" xmlns="" id="{7050BAA0-A0C9-4670-B76F-CC87679BC88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a:extLst>
                <a:ext uri="{FF2B5EF4-FFF2-40B4-BE49-F238E27FC236}">
                  <a16:creationId xmlns:a16="http://schemas.microsoft.com/office/drawing/2014/main" xmlns="" id="{296F765D-D9A6-4D73-88D8-0DCC5012BF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a:extLst>
                <a:ext uri="{FF2B5EF4-FFF2-40B4-BE49-F238E27FC236}">
                  <a16:creationId xmlns:a16="http://schemas.microsoft.com/office/drawing/2014/main" xmlns="" id="{30C0F78F-AC50-4DFA-B5A8-A68422EC0B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a:extLst>
                <a:ext uri="{FF2B5EF4-FFF2-40B4-BE49-F238E27FC236}">
                  <a16:creationId xmlns:a16="http://schemas.microsoft.com/office/drawing/2014/main" xmlns="" id="{E8AD708C-6C0A-458D-A623-7669B917864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a:extLst>
                <a:ext uri="{FF2B5EF4-FFF2-40B4-BE49-F238E27FC236}">
                  <a16:creationId xmlns:a16="http://schemas.microsoft.com/office/drawing/2014/main" xmlns="" id="{2F29497E-2528-4481-99BB-8336C16E41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a:extLst>
                <a:ext uri="{FF2B5EF4-FFF2-40B4-BE49-F238E27FC236}">
                  <a16:creationId xmlns:a16="http://schemas.microsoft.com/office/drawing/2014/main" xmlns="" id="{30DD109A-0A1F-4554-A865-B1062C525D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a:extLst>
                <a:ext uri="{FF2B5EF4-FFF2-40B4-BE49-F238E27FC236}">
                  <a16:creationId xmlns:a16="http://schemas.microsoft.com/office/drawing/2014/main" xmlns="" id="{39A1957F-65F0-4D6E-9F75-09614FFAC4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a:extLst>
                <a:ext uri="{FF2B5EF4-FFF2-40B4-BE49-F238E27FC236}">
                  <a16:creationId xmlns:a16="http://schemas.microsoft.com/office/drawing/2014/main" xmlns="" id="{B4F4BB93-11B2-400C-9549-C7FB7BF7117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a:extLst>
                <a:ext uri="{FF2B5EF4-FFF2-40B4-BE49-F238E27FC236}">
                  <a16:creationId xmlns:a16="http://schemas.microsoft.com/office/drawing/2014/main" xmlns="" id="{04B086A3-C06F-4862-A8A0-DB01FF3DDE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a:extLst>
                <a:ext uri="{FF2B5EF4-FFF2-40B4-BE49-F238E27FC236}">
                  <a16:creationId xmlns:a16="http://schemas.microsoft.com/office/drawing/2014/main" xmlns="" id="{9202F0E1-86CF-4652-AA29-E284146476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a:extLst>
                <a:ext uri="{FF2B5EF4-FFF2-40B4-BE49-F238E27FC236}">
                  <a16:creationId xmlns:a16="http://schemas.microsoft.com/office/drawing/2014/main" xmlns="" id="{8887D0AB-0624-47E1-906E-6686FA7DE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a:extLst>
                <a:ext uri="{FF2B5EF4-FFF2-40B4-BE49-F238E27FC236}">
                  <a16:creationId xmlns:a16="http://schemas.microsoft.com/office/drawing/2014/main" xmlns="" id="{F54439EF-914B-4744-A1D7-FBD89813CB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ytuł 1">
            <a:extLst>
              <a:ext uri="{FF2B5EF4-FFF2-40B4-BE49-F238E27FC236}">
                <a16:creationId xmlns:a16="http://schemas.microsoft.com/office/drawing/2014/main" xmlns="" id="{504C5B3C-CF19-4FB5-801C-2265EE617D71}"/>
              </a:ext>
            </a:extLst>
          </p:cNvPr>
          <p:cNvSpPr>
            <a:spLocks noGrp="1"/>
          </p:cNvSpPr>
          <p:nvPr>
            <p:ph type="title"/>
          </p:nvPr>
        </p:nvSpPr>
        <p:spPr>
          <a:xfrm>
            <a:off x="8057397" y="1113282"/>
            <a:ext cx="3489569" cy="2396681"/>
          </a:xfrm>
        </p:spPr>
        <p:txBody>
          <a:bodyPr vert="horz" lIns="91440" tIns="45720" rIns="91440" bIns="45720" rtlCol="0" anchor="b">
            <a:normAutofit/>
          </a:bodyPr>
          <a:lstStyle/>
          <a:p>
            <a:r>
              <a:rPr lang="en-US" sz="4400"/>
              <a:t>Ciekawostki</a:t>
            </a:r>
          </a:p>
        </p:txBody>
      </p:sp>
      <p:sp>
        <p:nvSpPr>
          <p:cNvPr id="3" name="Symbol zastępczy zawartości 2">
            <a:extLst>
              <a:ext uri="{FF2B5EF4-FFF2-40B4-BE49-F238E27FC236}">
                <a16:creationId xmlns:a16="http://schemas.microsoft.com/office/drawing/2014/main" xmlns="" id="{54378CBC-CAEA-4095-B9AC-7211E02C2048}"/>
              </a:ext>
            </a:extLst>
          </p:cNvPr>
          <p:cNvSpPr>
            <a:spLocks noGrp="1"/>
          </p:cNvSpPr>
          <p:nvPr>
            <p:ph idx="1"/>
          </p:nvPr>
        </p:nvSpPr>
        <p:spPr>
          <a:xfrm>
            <a:off x="8046666" y="3602038"/>
            <a:ext cx="3500301" cy="2052720"/>
          </a:xfrm>
        </p:spPr>
        <p:txBody>
          <a:bodyPr vert="horz" lIns="91440" tIns="45720" rIns="91440" bIns="45720" rtlCol="0">
            <a:normAutofit/>
          </a:bodyPr>
          <a:lstStyle/>
          <a:p>
            <a:pPr marL="0" indent="0">
              <a:buNone/>
            </a:pPr>
            <a:r>
              <a:rPr lang="en-US" sz="1800" cap="all" dirty="0">
                <a:solidFill>
                  <a:schemeClr val="tx2"/>
                </a:solidFill>
              </a:rPr>
              <a:t>W </a:t>
            </a:r>
            <a:r>
              <a:rPr lang="en-US" sz="1800" cap="all" dirty="0" err="1">
                <a:solidFill>
                  <a:schemeClr val="tx2"/>
                </a:solidFill>
              </a:rPr>
              <a:t>dzień</a:t>
            </a:r>
            <a:r>
              <a:rPr lang="en-US" sz="1800" cap="all" dirty="0">
                <a:solidFill>
                  <a:schemeClr val="tx2"/>
                </a:solidFill>
              </a:rPr>
              <a:t> </a:t>
            </a:r>
            <a:r>
              <a:rPr lang="en-US" sz="1800" cap="all" dirty="0" err="1">
                <a:solidFill>
                  <a:schemeClr val="tx2"/>
                </a:solidFill>
              </a:rPr>
              <a:t>liczby</a:t>
            </a:r>
            <a:r>
              <a:rPr lang="en-US" sz="1800" cap="all" dirty="0">
                <a:solidFill>
                  <a:schemeClr val="tx2"/>
                </a:solidFill>
              </a:rPr>
              <a:t> pi (14 </a:t>
            </a:r>
            <a:r>
              <a:rPr lang="en-US" sz="1800" cap="all" dirty="0" err="1">
                <a:solidFill>
                  <a:schemeClr val="tx2"/>
                </a:solidFill>
              </a:rPr>
              <a:t>marca</a:t>
            </a:r>
            <a:r>
              <a:rPr lang="en-US" sz="1800" cap="all" dirty="0">
                <a:solidFill>
                  <a:schemeClr val="tx2"/>
                </a:solidFill>
              </a:rPr>
              <a:t>) </a:t>
            </a:r>
            <a:r>
              <a:rPr lang="en-US" sz="1800" cap="all" dirty="0" err="1">
                <a:solidFill>
                  <a:schemeClr val="tx2"/>
                </a:solidFill>
              </a:rPr>
              <a:t>urodził</a:t>
            </a:r>
            <a:r>
              <a:rPr lang="en-US" sz="1800" cap="all" dirty="0">
                <a:solidFill>
                  <a:schemeClr val="tx2"/>
                </a:solidFill>
              </a:rPr>
              <a:t> </a:t>
            </a:r>
            <a:r>
              <a:rPr lang="en-US" sz="1800" cap="all" dirty="0" err="1">
                <a:solidFill>
                  <a:schemeClr val="tx2"/>
                </a:solidFill>
              </a:rPr>
              <a:t>się</a:t>
            </a:r>
            <a:r>
              <a:rPr lang="en-US" sz="1800" cap="all" dirty="0">
                <a:solidFill>
                  <a:schemeClr val="tx2"/>
                </a:solidFill>
              </a:rPr>
              <a:t> Albert Einstein.</a:t>
            </a:r>
          </a:p>
        </p:txBody>
      </p:sp>
      <p:sp>
        <p:nvSpPr>
          <p:cNvPr id="67" name="Round Diagonal Corner Rectangle 6">
            <a:extLst>
              <a:ext uri="{FF2B5EF4-FFF2-40B4-BE49-F238E27FC236}">
                <a16:creationId xmlns:a16="http://schemas.microsoft.com/office/drawing/2014/main" xmlns="" id="{EA9B643B-B316-4296-9F79-F2E085080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9AADCC7E-C672-429F-B390-3E397C684B31}"/>
              </a:ext>
            </a:extLst>
          </p:cNvPr>
          <p:cNvPicPr>
            <a:picLocks noChangeAspect="1"/>
          </p:cNvPicPr>
          <p:nvPr/>
        </p:nvPicPr>
        <p:blipFill rotWithShape="1">
          <a:blip r:embed="rId4"/>
          <a:srcRect l="20233" r="2982" b="-1"/>
          <a:stretch/>
        </p:blipFill>
        <p:spPr>
          <a:xfrm>
            <a:off x="1118988" y="1136606"/>
            <a:ext cx="6112382" cy="4577297"/>
          </a:xfrm>
          <a:prstGeom prst="rect">
            <a:avLst/>
          </a:prstGeom>
        </p:spPr>
      </p:pic>
    </p:spTree>
    <p:extLst>
      <p:ext uri="{BB962C8B-B14F-4D97-AF65-F5344CB8AC3E}">
        <p14:creationId xmlns:p14="http://schemas.microsoft.com/office/powerpoint/2010/main" val="1570799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851F9572-54D5-457A-BA34-C395A478A4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xmlns="" id="{C47D2EE3-C191-49DE-B600-02C0905E4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xmlns="" id="{0D562F95-99C1-44F5-A9D2-96096AE576A4}"/>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ytuł 1">
            <a:extLst>
              <a:ext uri="{FF2B5EF4-FFF2-40B4-BE49-F238E27FC236}">
                <a16:creationId xmlns:a16="http://schemas.microsoft.com/office/drawing/2014/main" xmlns="" id="{25EEBDC2-105A-4ACC-AB41-2EFAB6BB9338}"/>
              </a:ext>
            </a:extLst>
          </p:cNvPr>
          <p:cNvSpPr>
            <a:spLocks noGrp="1"/>
          </p:cNvSpPr>
          <p:nvPr>
            <p:ph type="title"/>
          </p:nvPr>
        </p:nvSpPr>
        <p:spPr>
          <a:xfrm>
            <a:off x="6448425" y="618518"/>
            <a:ext cx="4598985" cy="1478570"/>
          </a:xfrm>
        </p:spPr>
        <p:txBody>
          <a:bodyPr>
            <a:normAutofit/>
          </a:bodyPr>
          <a:lstStyle/>
          <a:p>
            <a:r>
              <a:rPr lang="pl-PL" dirty="0"/>
              <a:t>ciekawostki</a:t>
            </a:r>
          </a:p>
        </p:txBody>
      </p:sp>
      <p:pic>
        <p:nvPicPr>
          <p:cNvPr id="6" name="Obraz 5">
            <a:extLst>
              <a:ext uri="{FF2B5EF4-FFF2-40B4-BE49-F238E27FC236}">
                <a16:creationId xmlns:a16="http://schemas.microsoft.com/office/drawing/2014/main" xmlns="" id="{A008F7CF-9DFC-4BBB-BC13-4F1338AAB09A}"/>
              </a:ext>
            </a:extLst>
          </p:cNvPr>
          <p:cNvPicPr>
            <a:picLocks noChangeAspect="1"/>
          </p:cNvPicPr>
          <p:nvPr/>
        </p:nvPicPr>
        <p:blipFill rotWithShape="1">
          <a:blip r:embed="rId4"/>
          <a:srcRect l="30718" r="25241" b="-1"/>
          <a:stretch/>
        </p:blipFill>
        <p:spPr>
          <a:xfrm>
            <a:off x="-5597" y="10"/>
            <a:ext cx="6101597" cy="6857990"/>
          </a:xfrm>
          <a:prstGeom prst="rect">
            <a:avLst/>
          </a:prstGeom>
        </p:spPr>
      </p:pic>
      <p:grpSp>
        <p:nvGrpSpPr>
          <p:cNvPr id="15" name="Group 14">
            <a:extLst>
              <a:ext uri="{FF2B5EF4-FFF2-40B4-BE49-F238E27FC236}">
                <a16:creationId xmlns:a16="http://schemas.microsoft.com/office/drawing/2014/main" xmlns="" id="{06A80B50-DCB4-4775-9C8E-7AF0F56803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solidFill>
            <a:schemeClr val="tx1">
              <a:alpha val="70000"/>
            </a:schemeClr>
          </a:solidFill>
          <a:effectLst/>
        </p:grpSpPr>
        <p:sp>
          <p:nvSpPr>
            <p:cNvPr id="16" name="Rectangle 15">
              <a:extLst>
                <a:ext uri="{FF2B5EF4-FFF2-40B4-BE49-F238E27FC236}">
                  <a16:creationId xmlns:a16="http://schemas.microsoft.com/office/drawing/2014/main" xmlns="" id="{57B6B07F-8DDD-4497-9D08-B1FED494250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xmlns="" id="{D34962D6-F3CD-4DC5-BF49-D6912045EA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xmlns="" id="{6D73EE8F-606B-44B2-B0D8-4E760E2396E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Rectangle 18">
              <a:extLst>
                <a:ext uri="{FF2B5EF4-FFF2-40B4-BE49-F238E27FC236}">
                  <a16:creationId xmlns:a16="http://schemas.microsoft.com/office/drawing/2014/main" xmlns="" id="{4BB572A3-4B3D-42D3-8A1E-099D9711F21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0" name="Freeform 9">
              <a:extLst>
                <a:ext uri="{FF2B5EF4-FFF2-40B4-BE49-F238E27FC236}">
                  <a16:creationId xmlns:a16="http://schemas.microsoft.com/office/drawing/2014/main" xmlns="" id="{C23D0852-9666-424F-92B1-06969E0486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xmlns="" id="{F4EB5FCA-E3DF-400A-B2DF-3D4A8DE95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xmlns="" id="{CE8BF121-2A5E-4DF0-BF3D-418EBDB294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xmlns="" id="{C74600D7-3557-47CD-B93A-945D150EC8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xmlns="" id="{A958ADB2-4D3A-46BD-B22A-C4F4BA8976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xmlns="" id="{1E9E49CE-2171-48FE-99CC-0680E5E1FD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xmlns="" id="{AE8DBF97-F3A6-4B11-A8B9-7130FEACC39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6">
              <a:extLst>
                <a:ext uri="{FF2B5EF4-FFF2-40B4-BE49-F238E27FC236}">
                  <a16:creationId xmlns:a16="http://schemas.microsoft.com/office/drawing/2014/main" xmlns="" id="{37F19211-D5F9-4D42-BC7C-E300523B7FF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7">
              <a:extLst>
                <a:ext uri="{FF2B5EF4-FFF2-40B4-BE49-F238E27FC236}">
                  <a16:creationId xmlns:a16="http://schemas.microsoft.com/office/drawing/2014/main" xmlns="" id="{D8FA95C9-8B12-43AB-B57F-E217001D37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xmlns="" id="{FFBCF82E-D8A3-4F77-B21F-AD33E804C84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xmlns="" id="{9EAEC88E-CF2C-4FFF-BE1C-3ECDDF8AFB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xmlns="" id="{32BB7076-53D2-42EF-89F5-730F18CFE8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1">
              <a:extLst>
                <a:ext uri="{FF2B5EF4-FFF2-40B4-BE49-F238E27FC236}">
                  <a16:creationId xmlns:a16="http://schemas.microsoft.com/office/drawing/2014/main" xmlns="" id="{64B50F9C-4972-4D3C-A93A-DD715BA405C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2">
              <a:extLst>
                <a:ext uri="{FF2B5EF4-FFF2-40B4-BE49-F238E27FC236}">
                  <a16:creationId xmlns:a16="http://schemas.microsoft.com/office/drawing/2014/main" xmlns="" id="{B4E1A12C-F137-4ECB-8F56-2FA283321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3">
              <a:extLst>
                <a:ext uri="{FF2B5EF4-FFF2-40B4-BE49-F238E27FC236}">
                  <a16:creationId xmlns:a16="http://schemas.microsoft.com/office/drawing/2014/main" xmlns="" id="{82996E38-1E79-4C38-BB73-850C1F6BDC2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4">
              <a:extLst>
                <a:ext uri="{FF2B5EF4-FFF2-40B4-BE49-F238E27FC236}">
                  <a16:creationId xmlns:a16="http://schemas.microsoft.com/office/drawing/2014/main" xmlns="" id="{CE927FE3-1BE5-4D05-B8D7-88E07FF640A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5">
              <a:extLst>
                <a:ext uri="{FF2B5EF4-FFF2-40B4-BE49-F238E27FC236}">
                  <a16:creationId xmlns:a16="http://schemas.microsoft.com/office/drawing/2014/main" xmlns="" id="{27B981F4-D791-404F-A6E1-83FAD75378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26">
              <a:extLst>
                <a:ext uri="{FF2B5EF4-FFF2-40B4-BE49-F238E27FC236}">
                  <a16:creationId xmlns:a16="http://schemas.microsoft.com/office/drawing/2014/main" xmlns="" id="{C79724CA-F950-4F24-A2DF-A6C66C8FB9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27">
              <a:extLst>
                <a:ext uri="{FF2B5EF4-FFF2-40B4-BE49-F238E27FC236}">
                  <a16:creationId xmlns:a16="http://schemas.microsoft.com/office/drawing/2014/main" xmlns="" id="{B60F86CD-6B84-4A86-9A84-1253D5C63F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8">
              <a:extLst>
                <a:ext uri="{FF2B5EF4-FFF2-40B4-BE49-F238E27FC236}">
                  <a16:creationId xmlns:a16="http://schemas.microsoft.com/office/drawing/2014/main" xmlns="" id="{6ADDC23E-DD84-4022-9E68-7E35C80E6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9">
              <a:extLst>
                <a:ext uri="{FF2B5EF4-FFF2-40B4-BE49-F238E27FC236}">
                  <a16:creationId xmlns:a16="http://schemas.microsoft.com/office/drawing/2014/main" xmlns="" id="{8FC3E1B2-C741-4242-8D3C-D98A8A213A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0">
              <a:extLst>
                <a:ext uri="{FF2B5EF4-FFF2-40B4-BE49-F238E27FC236}">
                  <a16:creationId xmlns:a16="http://schemas.microsoft.com/office/drawing/2014/main" xmlns="" id="{43E10B4F-DACB-4777-BDEB-26A94121E9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1">
              <a:extLst>
                <a:ext uri="{FF2B5EF4-FFF2-40B4-BE49-F238E27FC236}">
                  <a16:creationId xmlns:a16="http://schemas.microsoft.com/office/drawing/2014/main" xmlns="" id="{0F6D9197-EFD5-4945-BC96-A5EC66848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2">
              <a:extLst>
                <a:ext uri="{FF2B5EF4-FFF2-40B4-BE49-F238E27FC236}">
                  <a16:creationId xmlns:a16="http://schemas.microsoft.com/office/drawing/2014/main" xmlns="" id="{129E04CE-31E3-49FB-857A-6C0074B6C71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Rectangle 43">
              <a:extLst>
                <a:ext uri="{FF2B5EF4-FFF2-40B4-BE49-F238E27FC236}">
                  <a16:creationId xmlns:a16="http://schemas.microsoft.com/office/drawing/2014/main" xmlns="" id="{6DDF20A0-F5D5-4DF9-8859-9BAB9B07D9D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5" name="Freeform 34">
              <a:extLst>
                <a:ext uri="{FF2B5EF4-FFF2-40B4-BE49-F238E27FC236}">
                  <a16:creationId xmlns:a16="http://schemas.microsoft.com/office/drawing/2014/main" xmlns="" id="{6EAE610D-D6A4-417B-8D1D-9F46CFD16A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5">
              <a:extLst>
                <a:ext uri="{FF2B5EF4-FFF2-40B4-BE49-F238E27FC236}">
                  <a16:creationId xmlns:a16="http://schemas.microsoft.com/office/drawing/2014/main" xmlns="" id="{98EB1E73-7882-4002-970B-0EE5E9D0C8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6">
              <a:extLst>
                <a:ext uri="{FF2B5EF4-FFF2-40B4-BE49-F238E27FC236}">
                  <a16:creationId xmlns:a16="http://schemas.microsoft.com/office/drawing/2014/main" xmlns="" id="{F6789CED-4C51-4E7C-8352-5589F47685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37">
              <a:extLst>
                <a:ext uri="{FF2B5EF4-FFF2-40B4-BE49-F238E27FC236}">
                  <a16:creationId xmlns:a16="http://schemas.microsoft.com/office/drawing/2014/main" xmlns="" id="{5EA3B6F1-F1AB-4125-B10A-A151640AA34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38">
              <a:extLst>
                <a:ext uri="{FF2B5EF4-FFF2-40B4-BE49-F238E27FC236}">
                  <a16:creationId xmlns:a16="http://schemas.microsoft.com/office/drawing/2014/main" xmlns="" id="{10C1DAD7-FA62-4EA9-8B38-632D88F515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39">
              <a:extLst>
                <a:ext uri="{FF2B5EF4-FFF2-40B4-BE49-F238E27FC236}">
                  <a16:creationId xmlns:a16="http://schemas.microsoft.com/office/drawing/2014/main" xmlns="" id="{76C106C8-9A2B-4AAD-BCB6-C969DE071D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0">
              <a:extLst>
                <a:ext uri="{FF2B5EF4-FFF2-40B4-BE49-F238E27FC236}">
                  <a16:creationId xmlns:a16="http://schemas.microsoft.com/office/drawing/2014/main" xmlns="" id="{0C85FDCD-71B0-4746-915A-FD6791AABD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41">
              <a:extLst>
                <a:ext uri="{FF2B5EF4-FFF2-40B4-BE49-F238E27FC236}">
                  <a16:creationId xmlns:a16="http://schemas.microsoft.com/office/drawing/2014/main" xmlns="" id="{AAA649C3-C2F8-4C07-81B6-7CD6A5043B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42">
              <a:extLst>
                <a:ext uri="{FF2B5EF4-FFF2-40B4-BE49-F238E27FC236}">
                  <a16:creationId xmlns:a16="http://schemas.microsoft.com/office/drawing/2014/main" xmlns="" id="{204CA23C-3342-4E0B-8785-EDA0FDBECA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3">
              <a:extLst>
                <a:ext uri="{FF2B5EF4-FFF2-40B4-BE49-F238E27FC236}">
                  <a16:creationId xmlns:a16="http://schemas.microsoft.com/office/drawing/2014/main" xmlns="" id="{2983555D-7FC7-4A4C-93BC-C29EECEE8E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4">
              <a:extLst>
                <a:ext uri="{FF2B5EF4-FFF2-40B4-BE49-F238E27FC236}">
                  <a16:creationId xmlns:a16="http://schemas.microsoft.com/office/drawing/2014/main" xmlns="" id="{3B6E164A-5B73-496F-83C1-4E257C561B3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Rectangle 55">
              <a:extLst>
                <a:ext uri="{FF2B5EF4-FFF2-40B4-BE49-F238E27FC236}">
                  <a16:creationId xmlns:a16="http://schemas.microsoft.com/office/drawing/2014/main" xmlns="" id="{DF9EAAD5-930F-4895-869E-5DA5A5ED309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7" name="Freeform 46">
              <a:extLst>
                <a:ext uri="{FF2B5EF4-FFF2-40B4-BE49-F238E27FC236}">
                  <a16:creationId xmlns:a16="http://schemas.microsoft.com/office/drawing/2014/main" xmlns="" id="{12B05A00-01DB-41D0-98C5-F93FC98C4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47">
              <a:extLst>
                <a:ext uri="{FF2B5EF4-FFF2-40B4-BE49-F238E27FC236}">
                  <a16:creationId xmlns:a16="http://schemas.microsoft.com/office/drawing/2014/main" xmlns="" id="{ACFCCFE5-2B6E-4EE2-8A0D-A18A3125940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48">
              <a:extLst>
                <a:ext uri="{FF2B5EF4-FFF2-40B4-BE49-F238E27FC236}">
                  <a16:creationId xmlns:a16="http://schemas.microsoft.com/office/drawing/2014/main" xmlns="" id="{70562808-51A5-4773-93CC-8B4A4A362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49">
              <a:extLst>
                <a:ext uri="{FF2B5EF4-FFF2-40B4-BE49-F238E27FC236}">
                  <a16:creationId xmlns:a16="http://schemas.microsoft.com/office/drawing/2014/main" xmlns="" id="{EC56ED5F-316D-4A66-8F8F-72E26F50B9D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0">
              <a:extLst>
                <a:ext uri="{FF2B5EF4-FFF2-40B4-BE49-F238E27FC236}">
                  <a16:creationId xmlns:a16="http://schemas.microsoft.com/office/drawing/2014/main" xmlns="" id="{8C5B852E-E495-4C75-82DA-DD9426B2FC9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1">
              <a:extLst>
                <a:ext uri="{FF2B5EF4-FFF2-40B4-BE49-F238E27FC236}">
                  <a16:creationId xmlns:a16="http://schemas.microsoft.com/office/drawing/2014/main" xmlns="" id="{873B9CD9-5CB4-4A2A-87B8-503800220E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2">
              <a:extLst>
                <a:ext uri="{FF2B5EF4-FFF2-40B4-BE49-F238E27FC236}">
                  <a16:creationId xmlns:a16="http://schemas.microsoft.com/office/drawing/2014/main" xmlns="" id="{693D1E94-8556-4B08-AFE0-A60455465A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3">
              <a:extLst>
                <a:ext uri="{FF2B5EF4-FFF2-40B4-BE49-F238E27FC236}">
                  <a16:creationId xmlns:a16="http://schemas.microsoft.com/office/drawing/2014/main" xmlns="" id="{32312E8C-B6A4-4488-A1B8-6A7DECAFD8F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4">
              <a:extLst>
                <a:ext uri="{FF2B5EF4-FFF2-40B4-BE49-F238E27FC236}">
                  <a16:creationId xmlns:a16="http://schemas.microsoft.com/office/drawing/2014/main" xmlns="" id="{CB36CE95-F25E-4549-9FD6-1B068418D31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6" name="Freeform 55">
              <a:extLst>
                <a:ext uri="{FF2B5EF4-FFF2-40B4-BE49-F238E27FC236}">
                  <a16:creationId xmlns:a16="http://schemas.microsoft.com/office/drawing/2014/main" xmlns="" id="{C452D834-CC93-48F0-9C24-A864E0A53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7" name="Freeform 56">
              <a:extLst>
                <a:ext uri="{FF2B5EF4-FFF2-40B4-BE49-F238E27FC236}">
                  <a16:creationId xmlns:a16="http://schemas.microsoft.com/office/drawing/2014/main" xmlns="" id="{2F8089AF-DC55-4EB6-90DD-468D2F1D012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8" name="Freeform 57">
              <a:extLst>
                <a:ext uri="{FF2B5EF4-FFF2-40B4-BE49-F238E27FC236}">
                  <a16:creationId xmlns:a16="http://schemas.microsoft.com/office/drawing/2014/main" xmlns="" id="{00DD0A37-AD9B-4A38-B2A5-C41D2780D2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58">
              <a:extLst>
                <a:ext uri="{FF2B5EF4-FFF2-40B4-BE49-F238E27FC236}">
                  <a16:creationId xmlns:a16="http://schemas.microsoft.com/office/drawing/2014/main" xmlns="" id="{C24501AA-7C2F-4076-AE7A-3BE44671547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3" name="Symbol zastępczy zawartości 2">
            <a:extLst>
              <a:ext uri="{FF2B5EF4-FFF2-40B4-BE49-F238E27FC236}">
                <a16:creationId xmlns:a16="http://schemas.microsoft.com/office/drawing/2014/main" xmlns="" id="{91D41D71-3043-4551-9037-617C1E269FEE}"/>
              </a:ext>
            </a:extLst>
          </p:cNvPr>
          <p:cNvSpPr>
            <a:spLocks noGrp="1"/>
          </p:cNvSpPr>
          <p:nvPr>
            <p:ph idx="1"/>
          </p:nvPr>
        </p:nvSpPr>
        <p:spPr>
          <a:xfrm>
            <a:off x="6448425" y="2249487"/>
            <a:ext cx="4598986" cy="3541714"/>
          </a:xfrm>
        </p:spPr>
        <p:txBody>
          <a:bodyPr>
            <a:normAutofit/>
          </a:bodyPr>
          <a:lstStyle/>
          <a:p>
            <a:r>
              <a:rPr lang="pl-PL" dirty="0"/>
              <a:t>Liczba Pi znalazła także szerokie zastosowanie w wielu dziedzinach fizyki, od mechaniki kwantowej po ruch harmoniczny. Zawarta jest także we wzorach ogólnej teorii względności.</a:t>
            </a:r>
          </a:p>
        </p:txBody>
      </p:sp>
    </p:spTree>
    <p:extLst>
      <p:ext uri="{BB962C8B-B14F-4D97-AF65-F5344CB8AC3E}">
        <p14:creationId xmlns:p14="http://schemas.microsoft.com/office/powerpoint/2010/main" val="3251725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19F4ACB-8224-4DBA-82E9-86860E316F88}"/>
              </a:ext>
            </a:extLst>
          </p:cNvPr>
          <p:cNvSpPr>
            <a:spLocks noGrp="1"/>
          </p:cNvSpPr>
          <p:nvPr>
            <p:ph type="title"/>
          </p:nvPr>
        </p:nvSpPr>
        <p:spPr>
          <a:xfrm>
            <a:off x="1141412" y="618518"/>
            <a:ext cx="5894387" cy="1478570"/>
          </a:xfrm>
        </p:spPr>
        <p:txBody>
          <a:bodyPr anchor="b">
            <a:normAutofit/>
          </a:bodyPr>
          <a:lstStyle/>
          <a:p>
            <a:r>
              <a:rPr lang="pl-PL" dirty="0"/>
              <a:t>ciekawostki</a:t>
            </a:r>
          </a:p>
        </p:txBody>
      </p:sp>
      <p:sp>
        <p:nvSpPr>
          <p:cNvPr id="3" name="Symbol zastępczy zawartości 2">
            <a:extLst>
              <a:ext uri="{FF2B5EF4-FFF2-40B4-BE49-F238E27FC236}">
                <a16:creationId xmlns:a16="http://schemas.microsoft.com/office/drawing/2014/main" xmlns="" id="{EF0286CF-065E-4D06-B676-5415C21E05AE}"/>
              </a:ext>
            </a:extLst>
          </p:cNvPr>
          <p:cNvSpPr>
            <a:spLocks noGrp="1"/>
          </p:cNvSpPr>
          <p:nvPr>
            <p:ph idx="1"/>
          </p:nvPr>
        </p:nvSpPr>
        <p:spPr>
          <a:xfrm>
            <a:off x="1141412" y="2249487"/>
            <a:ext cx="5894388" cy="3541714"/>
          </a:xfrm>
        </p:spPr>
        <p:txBody>
          <a:bodyPr>
            <a:normAutofit/>
          </a:bodyPr>
          <a:lstStyle/>
          <a:p>
            <a:r>
              <a:rPr lang="pl-PL" dirty="0" err="1"/>
              <a:t>Danica</a:t>
            </a:r>
            <a:r>
              <a:rPr lang="pl-PL" dirty="0"/>
              <a:t> </a:t>
            </a:r>
            <a:r>
              <a:rPr lang="pl-PL" dirty="0" err="1"/>
              <a:t>McKellar</a:t>
            </a:r>
            <a:r>
              <a:rPr lang="pl-PL" dirty="0"/>
              <a:t> – aktorka, prywatnie zaś doktor matematyki, zaśpiewała do melodii z „Dziadka do orzechów” Czajkowskiego, fragment liczby Pi. Wszystko po to, aby popularyzować matematykę wśród dziewczynek.</a:t>
            </a:r>
          </a:p>
        </p:txBody>
      </p:sp>
      <p:pic>
        <p:nvPicPr>
          <p:cNvPr id="4" name="Obraz 3">
            <a:extLst>
              <a:ext uri="{FF2B5EF4-FFF2-40B4-BE49-F238E27FC236}">
                <a16:creationId xmlns:a16="http://schemas.microsoft.com/office/drawing/2014/main" xmlns="" id="{BCFF9617-9EB7-4A76-8D71-CFE6754DEE96}"/>
              </a:ext>
            </a:extLst>
          </p:cNvPr>
          <p:cNvPicPr>
            <a:picLocks noChangeAspect="1"/>
          </p:cNvPicPr>
          <p:nvPr/>
        </p:nvPicPr>
        <p:blipFill rotWithShape="1">
          <a:blip r:embed="rId3"/>
          <a:srcRect l="4641" r="24240" b="1"/>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543041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8975088-C1AD-4858-9B23-5B53BA9E4DD1}"/>
              </a:ext>
            </a:extLst>
          </p:cNvPr>
          <p:cNvSpPr>
            <a:spLocks noGrp="1"/>
          </p:cNvSpPr>
          <p:nvPr>
            <p:ph type="title"/>
          </p:nvPr>
        </p:nvSpPr>
        <p:spPr/>
        <p:txBody>
          <a:bodyPr/>
          <a:lstStyle/>
          <a:p>
            <a:r>
              <a:rPr lang="pl-PL" dirty="0"/>
              <a:t>ciekawostki</a:t>
            </a:r>
          </a:p>
        </p:txBody>
      </p:sp>
      <p:sp>
        <p:nvSpPr>
          <p:cNvPr id="3" name="Symbol zastępczy zawartości 2">
            <a:extLst>
              <a:ext uri="{FF2B5EF4-FFF2-40B4-BE49-F238E27FC236}">
                <a16:creationId xmlns:a16="http://schemas.microsoft.com/office/drawing/2014/main" xmlns="" id="{C5103039-CE7B-40AA-A31A-7E8980D676E5}"/>
              </a:ext>
            </a:extLst>
          </p:cNvPr>
          <p:cNvSpPr>
            <a:spLocks noGrp="1"/>
          </p:cNvSpPr>
          <p:nvPr>
            <p:ph idx="1"/>
          </p:nvPr>
        </p:nvSpPr>
        <p:spPr/>
        <p:txBody>
          <a:bodyPr>
            <a:normAutofit fontScale="77500" lnSpcReduction="20000"/>
          </a:bodyPr>
          <a:lstStyle/>
          <a:p>
            <a:r>
              <a:rPr lang="pl-PL" dirty="0"/>
              <a:t>Istnieje wiele technik na zapamiętanie kolejnych cyfr liczby Pi. W wielu językach powstają wierszyki, zdania czy piosenki. W języku polskim mamy taki wiersz:</a:t>
            </a:r>
          </a:p>
          <a:p>
            <a:endParaRPr lang="pl-PL" dirty="0"/>
          </a:p>
          <a:p>
            <a:pPr marL="0" indent="0">
              <a:buNone/>
            </a:pPr>
            <a:r>
              <a:rPr lang="pl-PL" dirty="0"/>
              <a:t>„Kto w mózg i głowę natłoczyć by chciał </a:t>
            </a:r>
            <a:r>
              <a:rPr lang="pl-PL" dirty="0" err="1"/>
              <a:t>cyfer</a:t>
            </a:r>
            <a:r>
              <a:rPr lang="pl-PL" dirty="0"/>
              <a:t> moc,</a:t>
            </a:r>
          </a:p>
          <a:p>
            <a:pPr marL="0" indent="0">
              <a:buNone/>
            </a:pPr>
            <a:r>
              <a:rPr lang="pl-PL" dirty="0"/>
              <a:t>Ażeby liczenie ludolfiny trudnej spamiętać móc,</a:t>
            </a:r>
          </a:p>
          <a:p>
            <a:pPr marL="0" indent="0">
              <a:buNone/>
            </a:pPr>
            <a:r>
              <a:rPr lang="pl-PL" dirty="0"/>
              <a:t>To nam zastąpić musi słówka te litery suma,</a:t>
            </a:r>
          </a:p>
          <a:p>
            <a:pPr marL="0" indent="0">
              <a:buNone/>
            </a:pPr>
            <a:r>
              <a:rPr lang="pl-PL" dirty="0"/>
              <a:t>Tak one trwalej się do pamięci wszystkie wsuną.”</a:t>
            </a:r>
          </a:p>
          <a:p>
            <a:pPr marL="0" indent="0">
              <a:buNone/>
            </a:pPr>
            <a:r>
              <a:rPr lang="pl-PL" dirty="0"/>
              <a:t>Wiersz został skonstruowany w ten sposób, aby poszczególne słowa, oznaczały kolejne cyfry liczby Pi, a dokładnie” kto=3, w=1, mózg=4 itd.</a:t>
            </a:r>
          </a:p>
        </p:txBody>
      </p:sp>
    </p:spTree>
    <p:extLst>
      <p:ext uri="{BB962C8B-B14F-4D97-AF65-F5344CB8AC3E}">
        <p14:creationId xmlns:p14="http://schemas.microsoft.com/office/powerpoint/2010/main" val="3002601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2E20BFC-DAF0-4AEE-93D3-C20A39A6708C}"/>
              </a:ext>
            </a:extLst>
          </p:cNvPr>
          <p:cNvSpPr>
            <a:spLocks noGrp="1"/>
          </p:cNvSpPr>
          <p:nvPr>
            <p:ph type="title"/>
          </p:nvPr>
        </p:nvSpPr>
        <p:spPr/>
        <p:txBody>
          <a:bodyPr/>
          <a:lstStyle/>
          <a:p>
            <a:r>
              <a:rPr lang="pl-PL" dirty="0"/>
              <a:t>Dzień liczby pi- skąd akurat ta data</a:t>
            </a:r>
          </a:p>
        </p:txBody>
      </p:sp>
      <p:sp>
        <p:nvSpPr>
          <p:cNvPr id="3" name="Symbol zastępczy zawartości 2">
            <a:extLst>
              <a:ext uri="{FF2B5EF4-FFF2-40B4-BE49-F238E27FC236}">
                <a16:creationId xmlns:a16="http://schemas.microsoft.com/office/drawing/2014/main" xmlns="" id="{5A099AC1-C022-43ED-A373-D4F50A471F6B}"/>
              </a:ext>
            </a:extLst>
          </p:cNvPr>
          <p:cNvSpPr>
            <a:spLocks noGrp="1"/>
          </p:cNvSpPr>
          <p:nvPr>
            <p:ph idx="1"/>
          </p:nvPr>
        </p:nvSpPr>
        <p:spPr/>
        <p:txBody>
          <a:bodyPr/>
          <a:lstStyle/>
          <a:p>
            <a:r>
              <a:rPr lang="pl-PL" dirty="0"/>
              <a:t>Datę święta wybrano na 14 marca z powodu skojarzenia z pierwszymi cyframi rozszerzenia dziesiętnego liczby pi, jako że data „14 marca” zapisywana jest w USA jako „3.14”. </a:t>
            </a:r>
          </a:p>
        </p:txBody>
      </p:sp>
    </p:spTree>
    <p:extLst>
      <p:ext uri="{BB962C8B-B14F-4D97-AF65-F5344CB8AC3E}">
        <p14:creationId xmlns:p14="http://schemas.microsoft.com/office/powerpoint/2010/main" val="2908583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67D0C34-1C8A-41DD-BB0C-34F5FE2A3E5E}"/>
              </a:ext>
            </a:extLst>
          </p:cNvPr>
          <p:cNvSpPr>
            <a:spLocks noGrp="1"/>
          </p:cNvSpPr>
          <p:nvPr>
            <p:ph type="title"/>
          </p:nvPr>
        </p:nvSpPr>
        <p:spPr/>
        <p:txBody>
          <a:bodyPr/>
          <a:lstStyle/>
          <a:p>
            <a:r>
              <a:rPr lang="pl-PL" dirty="0" err="1"/>
              <a:t>KOniec</a:t>
            </a:r>
            <a:endParaRPr lang="pl-PL" dirty="0"/>
          </a:p>
        </p:txBody>
      </p:sp>
      <p:sp>
        <p:nvSpPr>
          <p:cNvPr id="3" name="Symbol zastępczy zawartości 2">
            <a:extLst>
              <a:ext uri="{FF2B5EF4-FFF2-40B4-BE49-F238E27FC236}">
                <a16:creationId xmlns:a16="http://schemas.microsoft.com/office/drawing/2014/main" xmlns="" id="{1FF86724-6D12-415C-B13B-ABA4B5A8F846}"/>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963709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C3C780C-CC5A-4DE4-81A6-EBA5FCB9681E}"/>
              </a:ext>
            </a:extLst>
          </p:cNvPr>
          <p:cNvSpPr>
            <a:spLocks noGrp="1"/>
          </p:cNvSpPr>
          <p:nvPr>
            <p:ph type="title"/>
          </p:nvPr>
        </p:nvSpPr>
        <p:spPr/>
        <p:txBody>
          <a:bodyPr/>
          <a:lstStyle/>
          <a:p>
            <a:r>
              <a:rPr lang="pl-PL" dirty="0"/>
              <a:t>Co to liczba Pi</a:t>
            </a:r>
          </a:p>
        </p:txBody>
      </p:sp>
      <p:sp>
        <p:nvSpPr>
          <p:cNvPr id="3" name="Symbol zastępczy zawartości 2">
            <a:extLst>
              <a:ext uri="{FF2B5EF4-FFF2-40B4-BE49-F238E27FC236}">
                <a16:creationId xmlns:a16="http://schemas.microsoft.com/office/drawing/2014/main" xmlns="" id="{8AD171ED-A826-4B43-8060-2BA7CE2A2CEB}"/>
              </a:ext>
            </a:extLst>
          </p:cNvPr>
          <p:cNvSpPr>
            <a:spLocks noGrp="1"/>
          </p:cNvSpPr>
          <p:nvPr>
            <p:ph idx="1"/>
          </p:nvPr>
        </p:nvSpPr>
        <p:spPr/>
        <p:txBody>
          <a:bodyPr/>
          <a:lstStyle/>
          <a:p>
            <a:r>
              <a:rPr lang="pl-PL" dirty="0"/>
              <a:t>Liczba PI to stosunek obwodu koła do długości jego średnicy; stosunek ten jest niezależny od wyboru koła, bowiem każde dwa koła są podobne, ma zastosowanie w wielu działaniach zarówno w matematyce, jak i fizyce.</a:t>
            </a:r>
          </a:p>
        </p:txBody>
      </p:sp>
    </p:spTree>
    <p:extLst>
      <p:ext uri="{BB962C8B-B14F-4D97-AF65-F5344CB8AC3E}">
        <p14:creationId xmlns:p14="http://schemas.microsoft.com/office/powerpoint/2010/main" val="2858578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53CE880-ED0D-4C64-B1EC-01C8A5058E30}"/>
              </a:ext>
            </a:extLst>
          </p:cNvPr>
          <p:cNvSpPr>
            <a:spLocks noGrp="1"/>
          </p:cNvSpPr>
          <p:nvPr>
            <p:ph type="title"/>
          </p:nvPr>
        </p:nvSpPr>
        <p:spPr/>
        <p:txBody>
          <a:bodyPr/>
          <a:lstStyle/>
          <a:p>
            <a:r>
              <a:rPr lang="pl-PL" dirty="0"/>
              <a:t>Liczba pi z dokładnością do 200 miejsc p o przecinku to:</a:t>
            </a:r>
          </a:p>
        </p:txBody>
      </p:sp>
      <p:sp>
        <p:nvSpPr>
          <p:cNvPr id="3" name="Symbol zastępczy zawartości 2">
            <a:extLst>
              <a:ext uri="{FF2B5EF4-FFF2-40B4-BE49-F238E27FC236}">
                <a16:creationId xmlns:a16="http://schemas.microsoft.com/office/drawing/2014/main" xmlns="" id="{283DC1E1-0025-47CC-AF99-28EDD66C5519}"/>
              </a:ext>
            </a:extLst>
          </p:cNvPr>
          <p:cNvSpPr>
            <a:spLocks noGrp="1"/>
          </p:cNvSpPr>
          <p:nvPr>
            <p:ph idx="1"/>
          </p:nvPr>
        </p:nvSpPr>
        <p:spPr/>
        <p:txBody>
          <a:bodyPr/>
          <a:lstStyle/>
          <a:p>
            <a:r>
              <a:rPr lang="pl-PL" dirty="0"/>
              <a:t>3, 141592 653589 793238 462643 383279 502884 197169 399375 105820 974944 592307 816406 286208 998628 034825 342117 067982 148086 513282 306647 093844 609550 582231 725359 408128 481117 450284 102701 938521 105559 644622 948954 930381 96</a:t>
            </a:r>
          </a:p>
        </p:txBody>
      </p:sp>
    </p:spTree>
    <p:extLst>
      <p:ext uri="{BB962C8B-B14F-4D97-AF65-F5344CB8AC3E}">
        <p14:creationId xmlns:p14="http://schemas.microsoft.com/office/powerpoint/2010/main" val="3539838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1FF82BE-CCED-406A-A697-B1564510C797}"/>
              </a:ext>
            </a:extLst>
          </p:cNvPr>
          <p:cNvSpPr>
            <a:spLocks noGrp="1"/>
          </p:cNvSpPr>
          <p:nvPr>
            <p:ph type="title"/>
          </p:nvPr>
        </p:nvSpPr>
        <p:spPr>
          <a:xfrm>
            <a:off x="5128643" y="618518"/>
            <a:ext cx="6188402" cy="1478570"/>
          </a:xfrm>
        </p:spPr>
        <p:txBody>
          <a:bodyPr>
            <a:normAutofit/>
          </a:bodyPr>
          <a:lstStyle/>
          <a:p>
            <a:r>
              <a:rPr lang="pl-PL" dirty="0"/>
              <a:t>Ciekawostki</a:t>
            </a:r>
          </a:p>
        </p:txBody>
      </p:sp>
      <p:sp>
        <p:nvSpPr>
          <p:cNvPr id="9" name="Round Diagonal Corner Rectangle 6">
            <a:extLst>
              <a:ext uri="{FF2B5EF4-FFF2-40B4-BE49-F238E27FC236}">
                <a16:creationId xmlns:a16="http://schemas.microsoft.com/office/drawing/2014/main" xmlns="" id="{F57FEC46-F8CB-4925-8DAC-B57A9F5CC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51129D72-5EF3-475F-BA56-9036BC558AB9}"/>
              </a:ext>
            </a:extLst>
          </p:cNvPr>
          <p:cNvPicPr>
            <a:picLocks noChangeAspect="1"/>
          </p:cNvPicPr>
          <p:nvPr/>
        </p:nvPicPr>
        <p:blipFill>
          <a:blip r:embed="rId3"/>
          <a:stretch>
            <a:fillRect/>
          </a:stretch>
        </p:blipFill>
        <p:spPr>
          <a:xfrm>
            <a:off x="1126617" y="1321211"/>
            <a:ext cx="3178638" cy="4210116"/>
          </a:xfrm>
          <a:prstGeom prst="rect">
            <a:avLst/>
          </a:prstGeom>
        </p:spPr>
      </p:pic>
      <p:sp>
        <p:nvSpPr>
          <p:cNvPr id="3" name="Symbol zastępczy zawartości 2">
            <a:extLst>
              <a:ext uri="{FF2B5EF4-FFF2-40B4-BE49-F238E27FC236}">
                <a16:creationId xmlns:a16="http://schemas.microsoft.com/office/drawing/2014/main" xmlns="" id="{CC4B7A1A-B632-4007-A68D-DE94DDED71F6}"/>
              </a:ext>
            </a:extLst>
          </p:cNvPr>
          <p:cNvSpPr>
            <a:spLocks noGrp="1"/>
          </p:cNvSpPr>
          <p:nvPr>
            <p:ph idx="1"/>
          </p:nvPr>
        </p:nvSpPr>
        <p:spPr>
          <a:xfrm>
            <a:off x="5128643" y="2249487"/>
            <a:ext cx="6188402" cy="3541714"/>
          </a:xfrm>
        </p:spPr>
        <p:txBody>
          <a:bodyPr>
            <a:normAutofit/>
          </a:bodyPr>
          <a:lstStyle/>
          <a:p>
            <a:r>
              <a:rPr lang="pl-PL" dirty="0"/>
              <a:t> W III wieku n.e. </a:t>
            </a:r>
            <a:r>
              <a:rPr lang="pl-PL" dirty="0" err="1"/>
              <a:t>Liu</a:t>
            </a:r>
            <a:r>
              <a:rPr lang="pl-PL" dirty="0"/>
              <a:t> </a:t>
            </a:r>
            <a:r>
              <a:rPr lang="pl-PL" dirty="0" err="1"/>
              <a:t>Hui</a:t>
            </a:r>
            <a:r>
              <a:rPr lang="pl-PL" dirty="0"/>
              <a:t> rozpoczął od wpisywania w okrąg wielokąta o 192 bokach, aż doszedł do wielokąta, który miał 3072 boki. To pozwoliło mu ustalić, że wartość Pi jest równa 3, 14159.</a:t>
            </a:r>
          </a:p>
        </p:txBody>
      </p:sp>
    </p:spTree>
    <p:extLst>
      <p:ext uri="{BB962C8B-B14F-4D97-AF65-F5344CB8AC3E}">
        <p14:creationId xmlns:p14="http://schemas.microsoft.com/office/powerpoint/2010/main" val="1929372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40125BB-035A-41F6-8549-8D564FEB695E}"/>
              </a:ext>
            </a:extLst>
          </p:cNvPr>
          <p:cNvSpPr>
            <a:spLocks noGrp="1"/>
          </p:cNvSpPr>
          <p:nvPr>
            <p:ph type="title"/>
          </p:nvPr>
        </p:nvSpPr>
        <p:spPr>
          <a:xfrm>
            <a:off x="5128643" y="618518"/>
            <a:ext cx="6188402" cy="1478570"/>
          </a:xfrm>
        </p:spPr>
        <p:txBody>
          <a:bodyPr>
            <a:normAutofit/>
          </a:bodyPr>
          <a:lstStyle/>
          <a:p>
            <a:r>
              <a:rPr lang="pl-PL" dirty="0"/>
              <a:t>ciekawostki</a:t>
            </a:r>
          </a:p>
        </p:txBody>
      </p:sp>
      <p:sp>
        <p:nvSpPr>
          <p:cNvPr id="9" name="Round Diagonal Corner Rectangle 6">
            <a:extLst>
              <a:ext uri="{FF2B5EF4-FFF2-40B4-BE49-F238E27FC236}">
                <a16:creationId xmlns:a16="http://schemas.microsoft.com/office/drawing/2014/main" xmlns="" id="{F57FEC46-F8CB-4925-8DAC-B57A9F5CC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539B637C-A31B-430A-A924-5A2ED83CB201}"/>
              </a:ext>
            </a:extLst>
          </p:cNvPr>
          <p:cNvPicPr>
            <a:picLocks noChangeAspect="1"/>
          </p:cNvPicPr>
          <p:nvPr/>
        </p:nvPicPr>
        <p:blipFill>
          <a:blip r:embed="rId3"/>
          <a:stretch>
            <a:fillRect/>
          </a:stretch>
        </p:blipFill>
        <p:spPr>
          <a:xfrm>
            <a:off x="1126617" y="2154815"/>
            <a:ext cx="3178638" cy="2542909"/>
          </a:xfrm>
          <a:prstGeom prst="rect">
            <a:avLst/>
          </a:prstGeom>
        </p:spPr>
      </p:pic>
      <p:sp>
        <p:nvSpPr>
          <p:cNvPr id="3" name="Symbol zastępczy zawartości 2">
            <a:extLst>
              <a:ext uri="{FF2B5EF4-FFF2-40B4-BE49-F238E27FC236}">
                <a16:creationId xmlns:a16="http://schemas.microsoft.com/office/drawing/2014/main" xmlns="" id="{D014FFB6-8FCF-4366-A109-4444FA404E4C}"/>
              </a:ext>
            </a:extLst>
          </p:cNvPr>
          <p:cNvSpPr>
            <a:spLocks noGrp="1"/>
          </p:cNvSpPr>
          <p:nvPr>
            <p:ph idx="1"/>
          </p:nvPr>
        </p:nvSpPr>
        <p:spPr>
          <a:xfrm>
            <a:off x="5128643" y="2249487"/>
            <a:ext cx="6188402" cy="3541714"/>
          </a:xfrm>
        </p:spPr>
        <p:txBody>
          <a:bodyPr>
            <a:normAutofit/>
          </a:bodyPr>
          <a:lstStyle/>
          <a:p>
            <a:pPr>
              <a:lnSpc>
                <a:spcPct val="110000"/>
              </a:lnSpc>
            </a:pPr>
            <a:r>
              <a:rPr lang="pl-PL" sz="2200" dirty="0"/>
              <a:t> Rekord Guinnesa w zapamiętywaniu ilości cyfr po przecinku, składających się na liczbę π, pobił 60 – letni Japończyk, zapamiętując aż 100. 000 liczb. Pokonał tym samym swój rekord z roku 1995, podczas którego zapamiętał 83. 432 liczb po przecinku. Na ten wyczyn potrzebował on 16 godzin. Co dwie godziny mógł zrobić sobie przerwę na skorzystanie z toalety i spożycie kulek ryżowych.</a:t>
            </a:r>
          </a:p>
        </p:txBody>
      </p:sp>
    </p:spTree>
    <p:extLst>
      <p:ext uri="{BB962C8B-B14F-4D97-AF65-F5344CB8AC3E}">
        <p14:creationId xmlns:p14="http://schemas.microsoft.com/office/powerpoint/2010/main" val="2006790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3E89250-D423-4AD4-9C8D-010731C3E9AE}"/>
              </a:ext>
            </a:extLst>
          </p:cNvPr>
          <p:cNvSpPr>
            <a:spLocks noGrp="1"/>
          </p:cNvSpPr>
          <p:nvPr>
            <p:ph type="title"/>
          </p:nvPr>
        </p:nvSpPr>
        <p:spPr>
          <a:xfrm>
            <a:off x="1141413" y="618518"/>
            <a:ext cx="9905998" cy="1478570"/>
          </a:xfrm>
        </p:spPr>
        <p:txBody>
          <a:bodyPr>
            <a:normAutofit/>
          </a:bodyPr>
          <a:lstStyle/>
          <a:p>
            <a:pPr algn="ctr"/>
            <a:r>
              <a:rPr lang="pl-PL" dirty="0"/>
              <a:t>ciekawostki</a:t>
            </a:r>
            <a:endParaRPr lang="pl-PL"/>
          </a:p>
        </p:txBody>
      </p:sp>
      <p:pic>
        <p:nvPicPr>
          <p:cNvPr id="4" name="Obraz 3">
            <a:extLst>
              <a:ext uri="{FF2B5EF4-FFF2-40B4-BE49-F238E27FC236}">
                <a16:creationId xmlns:a16="http://schemas.microsoft.com/office/drawing/2014/main" xmlns="" id="{58A0AB08-7D44-44A7-BF67-B8E693458E9B}"/>
              </a:ext>
            </a:extLst>
          </p:cNvPr>
          <p:cNvPicPr>
            <a:picLocks noChangeAspect="1"/>
          </p:cNvPicPr>
          <p:nvPr/>
        </p:nvPicPr>
        <p:blipFill rotWithShape="1">
          <a:blip r:embed="rId3"/>
          <a:srcRect l="30594" r="3694" b="3"/>
          <a:stretch/>
        </p:blipFill>
        <p:spPr>
          <a:xfrm>
            <a:off x="1141411" y="22494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Symbol zastępczy zawartości 2">
            <a:extLst>
              <a:ext uri="{FF2B5EF4-FFF2-40B4-BE49-F238E27FC236}">
                <a16:creationId xmlns:a16="http://schemas.microsoft.com/office/drawing/2014/main" xmlns="" id="{FB417BC1-FDCD-4E35-A886-29A5CC30B0F0}"/>
              </a:ext>
            </a:extLst>
          </p:cNvPr>
          <p:cNvSpPr>
            <a:spLocks noGrp="1"/>
          </p:cNvSpPr>
          <p:nvPr>
            <p:ph idx="1"/>
          </p:nvPr>
        </p:nvSpPr>
        <p:spPr>
          <a:xfrm>
            <a:off x="5034579" y="2249487"/>
            <a:ext cx="6012832" cy="3541714"/>
          </a:xfrm>
        </p:spPr>
        <p:txBody>
          <a:bodyPr>
            <a:normAutofit/>
          </a:bodyPr>
          <a:lstStyle/>
          <a:p>
            <a:r>
              <a:rPr lang="pl-PL" dirty="0"/>
              <a:t>W tym roku już po raz 34. będziemy obchodzić Dzień Liczby Pi. Matematyczne święto wymyślono w 1988 roku w San Francisco w tamtejszym </a:t>
            </a:r>
            <a:r>
              <a:rPr lang="pl-PL" dirty="0" err="1"/>
              <a:t>Exploratorium</a:t>
            </a:r>
            <a:r>
              <a:rPr lang="pl-PL" dirty="0"/>
              <a:t> – pierwszym centrum nauki na świecie.</a:t>
            </a:r>
          </a:p>
        </p:txBody>
      </p:sp>
    </p:spTree>
    <p:extLst>
      <p:ext uri="{BB962C8B-B14F-4D97-AF65-F5344CB8AC3E}">
        <p14:creationId xmlns:p14="http://schemas.microsoft.com/office/powerpoint/2010/main" val="623425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4522F6F2-D276-4B44-927D-595B62E8F5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xmlns="" id="{CE1A8443-DFAD-4C8E-A1D1-B1FFC23AA5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xmlns="" id="{7C16C621-4F51-4093-B639-5E04CF0EA567}"/>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ytuł 1">
            <a:extLst>
              <a:ext uri="{FF2B5EF4-FFF2-40B4-BE49-F238E27FC236}">
                <a16:creationId xmlns:a16="http://schemas.microsoft.com/office/drawing/2014/main" xmlns="" id="{5FBEFDD7-50EB-4E75-B0DC-4CE1372DBFC0}"/>
              </a:ext>
            </a:extLst>
          </p:cNvPr>
          <p:cNvSpPr>
            <a:spLocks noGrp="1"/>
          </p:cNvSpPr>
          <p:nvPr>
            <p:ph type="title"/>
          </p:nvPr>
        </p:nvSpPr>
        <p:spPr>
          <a:xfrm>
            <a:off x="4996697" y="618518"/>
            <a:ext cx="6050713" cy="1478570"/>
          </a:xfrm>
        </p:spPr>
        <p:txBody>
          <a:bodyPr>
            <a:normAutofit/>
          </a:bodyPr>
          <a:lstStyle/>
          <a:p>
            <a:r>
              <a:rPr lang="pl-PL" dirty="0"/>
              <a:t>ciekawostki</a:t>
            </a:r>
          </a:p>
        </p:txBody>
      </p:sp>
      <p:pic>
        <p:nvPicPr>
          <p:cNvPr id="4" name="Obraz 3">
            <a:extLst>
              <a:ext uri="{FF2B5EF4-FFF2-40B4-BE49-F238E27FC236}">
                <a16:creationId xmlns:a16="http://schemas.microsoft.com/office/drawing/2014/main" xmlns="" id="{320F4717-E4E7-499B-BBF0-D1780DBAAB27}"/>
              </a:ext>
            </a:extLst>
          </p:cNvPr>
          <p:cNvPicPr>
            <a:picLocks noChangeAspect="1"/>
          </p:cNvPicPr>
          <p:nvPr/>
        </p:nvPicPr>
        <p:blipFill rotWithShape="1">
          <a:blip r:embed="rId4"/>
          <a:srcRect l="5722" r="18116"/>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xmlns="" id="{9A210947-19DD-4D82-9001-EB4FD3CA889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xmlns="" id="{308BA069-8E59-4A52-9D81-F41BB255CC1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xmlns="" id="{3F647F8A-2464-4A5A-BC19-757CDB00F6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xmlns="" id="{56E9E8F0-C005-4002-A7CC-050F4E163CA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Rectangle 16">
              <a:extLst>
                <a:ext uri="{FF2B5EF4-FFF2-40B4-BE49-F238E27FC236}">
                  <a16:creationId xmlns:a16="http://schemas.microsoft.com/office/drawing/2014/main" xmlns="" id="{6F73DD6E-B3F0-4263-B349-EF6F73438A2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xmlns="" id="{819862A2-B765-4A89-A229-6D13897818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xmlns="" id="{80B74F06-F12D-48F0-9469-1B41C86762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xmlns="" id="{90B9E938-2C10-4FD4-A44B-AC2C6CCB5B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xmlns="" id="{F9EFD92F-C67D-4998-BF9E-78AE28DF54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xmlns="" id="{40A102B9-B463-49AA-80B5-DED0B2E43A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xmlns="" id="{D8FE84BD-D175-437D-B860-3715158CF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xmlns="" id="{1577D13D-8777-48FE-8799-57CBDEA2AC2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xmlns="" id="{ADE86DE6-4A59-4BE5-B2C8-CB7C0FB965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xmlns="" id="{5FD7F01E-86AB-47C1-81B1-419856314E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xmlns="" id="{953EB852-7AA6-40F7-A805-0FF04FAE8E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xmlns="" id="{FA283238-23CF-4994-8E02-4EB5D97D8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xmlns="" id="{AE2F0444-3560-46A9-85C6-AD9C4D7000C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xmlns="" id="{B69EAEB1-1086-4684-B20B-C6E250A90EE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xmlns="" id="{4C869530-8A60-4306-BC67-63294F9D54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xmlns="" id="{EEBC3BC8-0066-4FFF-936E-746B47A0C3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xmlns="" id="{7951EC55-DA0C-46F0-BF98-427078A66D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xmlns="" id="{F40CBDE4-9D9D-471D-9C7E-D000C060B2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xmlns="" id="{4E63F3FC-5BCB-400B-8CBB-DB58CF61D6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xmlns="" id="{CBE4FF3F-9B00-4479-9EC8-BADD8C77E1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xmlns="" id="{6BA6A1A3-FE7E-46C6-96C1-693C2E018AB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xmlns="" id="{114DA81D-9A00-4EB7-A592-23911BB149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xmlns="" id="{DB83C953-DA56-415B-943C-6669B401A82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xmlns="" id="{51B3F681-1B14-43A9-AD7C-3337BF646C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xmlns="" id="{9FFEE267-6F5A-4942-9CCD-93E0FD722B1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Rectangle 41">
              <a:extLst>
                <a:ext uri="{FF2B5EF4-FFF2-40B4-BE49-F238E27FC236}">
                  <a16:creationId xmlns:a16="http://schemas.microsoft.com/office/drawing/2014/main" xmlns="" id="{D473DF80-FE50-4F0F-9AF3-BE37ACE6B91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xmlns="" id="{D2426B62-A33A-419E-B4DF-42543C4CCAE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xmlns="" id="{1790CDFA-5E0D-467A-B0CA-637136309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xmlns="" id="{54F41241-7241-4D2A-BDEA-28406C41D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xmlns="" id="{351E54C3-3D62-48EA-A2DC-D1570769C2E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xmlns="" id="{F08D2F28-5814-4CA4-A46E-C82FE6EF5D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xmlns="" id="{D308FFD9-83B2-4D86-8A5B-CE9F07E8E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xmlns="" id="{E6A3BE28-5E73-44F0-AA57-58DAD5DD05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xmlns="" id="{7ACED00D-535A-4494-8BFA-78E58A2D56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xmlns="" id="{0C7D7BCF-768E-4C0D-857A-63BBA8F9BF7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xmlns="" id="{29401C0B-5EF6-49A6-A9F6-DAC32B3B65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xmlns="" id="{F6DF5234-BC86-4ABB-A7ED-575143C6A4C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Rectangle 53">
              <a:extLst>
                <a:ext uri="{FF2B5EF4-FFF2-40B4-BE49-F238E27FC236}">
                  <a16:creationId xmlns:a16="http://schemas.microsoft.com/office/drawing/2014/main" xmlns="" id="{E4863625-8438-4877-9681-839C192C611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xmlns="" id="{8A1D47CD-E2C4-4AD2-B105-655BB09052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xmlns="" id="{4D816259-D8E8-4E5C-A2CF-8C8AFB8057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xmlns="" id="{6377A258-3874-44DB-99C9-C4EA6F7AA2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xmlns="" id="{A3902333-5178-425F-AA5F-14ABBEDAEF3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xmlns="" id="{090FF72C-8743-4B55-99A4-E62D6A4B20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xmlns="" id="{BFCE6B39-2A20-4DB5-BA8E-2FA60B4600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xmlns="" id="{A9F068E0-CF7F-474D-9118-50619A6E1C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xmlns="" id="{CEE9ADFF-5205-4783-ADA2-655A73DB47F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xmlns="" id="{B28123C4-0A50-4115-936C-C659A9129A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xmlns="" id="{09B49DB9-536F-45DE-9352-5095C8D838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xmlns="" id="{43C4B12A-C5E9-47A5-9B04-5D2186A0747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xmlns="" id="{A01B0DF5-9122-4E62-BF5B-0CCE0A5457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xmlns="" id="{3ED6B441-A89D-4565-949B-4C4AB6DC954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3" name="Symbol zastępczy zawartości 2">
            <a:extLst>
              <a:ext uri="{FF2B5EF4-FFF2-40B4-BE49-F238E27FC236}">
                <a16:creationId xmlns:a16="http://schemas.microsoft.com/office/drawing/2014/main" xmlns="" id="{FB9C43CB-ABAC-4B45-A9DB-98C9877E779C}"/>
              </a:ext>
            </a:extLst>
          </p:cNvPr>
          <p:cNvSpPr>
            <a:spLocks noGrp="1"/>
          </p:cNvSpPr>
          <p:nvPr>
            <p:ph idx="1"/>
          </p:nvPr>
        </p:nvSpPr>
        <p:spPr>
          <a:xfrm>
            <a:off x="4968958" y="2249487"/>
            <a:ext cx="6078453" cy="3541714"/>
          </a:xfrm>
        </p:spPr>
        <p:txBody>
          <a:bodyPr>
            <a:normAutofit/>
          </a:bodyPr>
          <a:lstStyle/>
          <a:p>
            <a:r>
              <a:rPr lang="pl-PL" dirty="0"/>
              <a:t>W XIX wieku, William </a:t>
            </a:r>
            <a:r>
              <a:rPr lang="pl-PL" dirty="0" err="1"/>
              <a:t>Shanks</a:t>
            </a:r>
            <a:r>
              <a:rPr lang="pl-PL" dirty="0"/>
              <a:t> obliczył ręcznie pierwsze 707 cyfr po przecinku, jednak pomylił się po 527 miejscu.</a:t>
            </a:r>
          </a:p>
        </p:txBody>
      </p:sp>
    </p:spTree>
    <p:extLst>
      <p:ext uri="{BB962C8B-B14F-4D97-AF65-F5344CB8AC3E}">
        <p14:creationId xmlns:p14="http://schemas.microsoft.com/office/powerpoint/2010/main" val="1825569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03DDEFE-CF5B-414B-AC94-7FFC2CD29977}"/>
              </a:ext>
            </a:extLst>
          </p:cNvPr>
          <p:cNvSpPr>
            <a:spLocks noGrp="1"/>
          </p:cNvSpPr>
          <p:nvPr>
            <p:ph type="title"/>
          </p:nvPr>
        </p:nvSpPr>
        <p:spPr>
          <a:xfrm>
            <a:off x="1141413" y="618518"/>
            <a:ext cx="9905998" cy="1478570"/>
          </a:xfrm>
        </p:spPr>
        <p:txBody>
          <a:bodyPr>
            <a:normAutofit/>
          </a:bodyPr>
          <a:lstStyle/>
          <a:p>
            <a:pPr algn="ctr"/>
            <a:r>
              <a:rPr lang="pl-PL" dirty="0"/>
              <a:t>Ciekawostki</a:t>
            </a:r>
            <a:endParaRPr lang="pl-PL"/>
          </a:p>
        </p:txBody>
      </p:sp>
      <p:sp>
        <p:nvSpPr>
          <p:cNvPr id="3" name="Symbol zastępczy zawartości 2">
            <a:extLst>
              <a:ext uri="{FF2B5EF4-FFF2-40B4-BE49-F238E27FC236}">
                <a16:creationId xmlns:a16="http://schemas.microsoft.com/office/drawing/2014/main" xmlns="" id="{A0273904-3C71-4CBF-AD45-FF25F17E625F}"/>
              </a:ext>
            </a:extLst>
          </p:cNvPr>
          <p:cNvSpPr>
            <a:spLocks noGrp="1"/>
          </p:cNvSpPr>
          <p:nvPr>
            <p:ph idx="1"/>
          </p:nvPr>
        </p:nvSpPr>
        <p:spPr>
          <a:xfrm>
            <a:off x="1141412" y="2249487"/>
            <a:ext cx="4844521" cy="3541714"/>
          </a:xfrm>
        </p:spPr>
        <p:txBody>
          <a:bodyPr anchor="ctr">
            <a:normAutofit/>
          </a:bodyPr>
          <a:lstStyle/>
          <a:p>
            <a:r>
              <a:rPr lang="pl-PL" dirty="0"/>
              <a:t>Liczba π miała już swoje zastosowanie w starożytności, kiedy podczas zajęć praktycznych, takich jak: rolnictwo, budownictwo, ludzie zauważyli, że stosunek obwodu koła do jego średnicy jest stałą wartością.</a:t>
            </a:r>
          </a:p>
        </p:txBody>
      </p:sp>
      <p:pic>
        <p:nvPicPr>
          <p:cNvPr id="4" name="Obraz 3">
            <a:extLst>
              <a:ext uri="{FF2B5EF4-FFF2-40B4-BE49-F238E27FC236}">
                <a16:creationId xmlns:a16="http://schemas.microsoft.com/office/drawing/2014/main" xmlns="" id="{708D8A3D-2BB1-4ED2-A75D-03878D1D1D15}"/>
              </a:ext>
            </a:extLst>
          </p:cNvPr>
          <p:cNvPicPr>
            <a:picLocks noChangeAspect="1"/>
          </p:cNvPicPr>
          <p:nvPr/>
        </p:nvPicPr>
        <p:blipFill rotWithShape="1">
          <a:blip r:embed="rId3"/>
          <a:srcRect r="3" b="10311"/>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990223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25C30C5-B671-4CEA-8965-84B9D3C6E568}"/>
              </a:ext>
            </a:extLst>
          </p:cNvPr>
          <p:cNvSpPr>
            <a:spLocks noGrp="1"/>
          </p:cNvSpPr>
          <p:nvPr>
            <p:ph type="title"/>
          </p:nvPr>
        </p:nvSpPr>
        <p:spPr>
          <a:xfrm>
            <a:off x="1141413" y="618518"/>
            <a:ext cx="9905998" cy="1478570"/>
          </a:xfrm>
        </p:spPr>
        <p:txBody>
          <a:bodyPr>
            <a:normAutofit/>
          </a:bodyPr>
          <a:lstStyle/>
          <a:p>
            <a:pPr algn="ctr"/>
            <a:r>
              <a:rPr lang="pl-PL"/>
              <a:t>Ciekawostki</a:t>
            </a:r>
          </a:p>
        </p:txBody>
      </p:sp>
      <p:sp>
        <p:nvSpPr>
          <p:cNvPr id="3" name="Symbol zastępczy zawartości 2">
            <a:extLst>
              <a:ext uri="{FF2B5EF4-FFF2-40B4-BE49-F238E27FC236}">
                <a16:creationId xmlns:a16="http://schemas.microsoft.com/office/drawing/2014/main" xmlns="" id="{10298B59-433E-45CF-871A-862094EE3602}"/>
              </a:ext>
            </a:extLst>
          </p:cNvPr>
          <p:cNvSpPr>
            <a:spLocks noGrp="1"/>
          </p:cNvSpPr>
          <p:nvPr>
            <p:ph idx="1"/>
          </p:nvPr>
        </p:nvSpPr>
        <p:spPr>
          <a:xfrm>
            <a:off x="1141412" y="2249487"/>
            <a:ext cx="4844521" cy="3541714"/>
          </a:xfrm>
        </p:spPr>
        <p:txBody>
          <a:bodyPr anchor="ctr">
            <a:normAutofit/>
          </a:bodyPr>
          <a:lstStyle/>
          <a:p>
            <a:r>
              <a:rPr lang="pl-PL" sz="2200" dirty="0"/>
              <a:t>Najdłuższy w Polsce tak zwany „żywy łańcuch rozwinięcia liczby Pi”, został pobity w Warszawie, dokładnie na bulwarach nad Wisłą. Utworzyło go 627osób, które trzymały w dłoniach karteczki z kolejnymi cyframi. Tym sposobem udało się utworzyć pomiędzy dwoma mostami „żywy łańcuch”.</a:t>
            </a:r>
          </a:p>
        </p:txBody>
      </p:sp>
      <p:pic>
        <p:nvPicPr>
          <p:cNvPr id="4" name="Obraz 3">
            <a:extLst>
              <a:ext uri="{FF2B5EF4-FFF2-40B4-BE49-F238E27FC236}">
                <a16:creationId xmlns:a16="http://schemas.microsoft.com/office/drawing/2014/main" xmlns="" id="{FBDF042B-210C-4FBE-9434-671A912853FF}"/>
              </a:ext>
            </a:extLst>
          </p:cNvPr>
          <p:cNvPicPr>
            <a:picLocks noChangeAspect="1"/>
          </p:cNvPicPr>
          <p:nvPr/>
        </p:nvPicPr>
        <p:blipFill rotWithShape="1">
          <a:blip r:embed="rId3"/>
          <a:srcRect l="13810" r="3717" b="3"/>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679456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TM04033919[[fn=Obwód]]</Template>
  <TotalTime>317</TotalTime>
  <Words>563</Words>
  <Application>Microsoft Office PowerPoint</Application>
  <PresentationFormat>Niestandardowy</PresentationFormat>
  <Paragraphs>35</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Obwód</vt:lpstr>
      <vt:lpstr>Liczba PI</vt:lpstr>
      <vt:lpstr>Co to liczba Pi</vt:lpstr>
      <vt:lpstr>Liczba pi z dokładnością do 200 miejsc p o przecinku to:</vt:lpstr>
      <vt:lpstr>Ciekawostki</vt:lpstr>
      <vt:lpstr>ciekawostki</vt:lpstr>
      <vt:lpstr>ciekawostki</vt:lpstr>
      <vt:lpstr>ciekawostki</vt:lpstr>
      <vt:lpstr>Ciekawostki</vt:lpstr>
      <vt:lpstr>Ciekawostki</vt:lpstr>
      <vt:lpstr>Ciekawostki</vt:lpstr>
      <vt:lpstr>ciekawostki</vt:lpstr>
      <vt:lpstr>ciekawostki</vt:lpstr>
      <vt:lpstr>ciekawostki</vt:lpstr>
      <vt:lpstr>Dzień liczby pi- skąd akurat ta data</vt:lpstr>
      <vt:lpstr>KOniec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Liczba PI</dc:title>
  <dc:creator>HNaaa Aibrn</dc:creator>
  <cp:lastModifiedBy>kadry</cp:lastModifiedBy>
  <cp:revision>8</cp:revision>
  <dcterms:created xsi:type="dcterms:W3CDTF">2021-03-07T07:43:46Z</dcterms:created>
  <dcterms:modified xsi:type="dcterms:W3CDTF">2021-03-11T14:42:21Z</dcterms:modified>
</cp:coreProperties>
</file>