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0168C-4CD9-4F15-AACF-4585DDBFC507}" type="datetimeFigureOut">
              <a:rPr lang="pl-PL" smtClean="0"/>
              <a:t>27.10.2020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2B136-C239-4FCE-BA93-E598444E0D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28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2B136-C239-4FCE-BA93-E598444E0D7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2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92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06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7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8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12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06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57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97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5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7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12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77F8-9629-4EF3-AB29-FD1928CC6704}" type="datetimeFigureOut">
              <a:rPr lang="pl-PL" smtClean="0"/>
              <a:t>25.10.2020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BA7F-A1E2-4942-85A5-EB410EBF80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8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onet.pl/zdrowie/wiadomosci,uszkodzenia-mozgu-zaburzaja-sen,artykul,161307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Dysgrafia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Dysgrafia polega na braku zdolności poprawnego pisania pod względem graficznym. Osoba zmagająca się z tym zaburzeniem bardzo szybko męczy się przy pisaniu, a jej pismo jest nieczytelne. Warto dodać, że </a:t>
            </a:r>
            <a:r>
              <a:rPr lang="pl-PL" b="1" dirty="0"/>
              <a:t>dysgrafia nie jest powiązana w żaden sposób z intelektualnym rozwojem dziecka</a:t>
            </a:r>
            <a:r>
              <a:rPr lang="pl-PL" dirty="0"/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226415" cy="274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9507"/>
            <a:ext cx="2520280" cy="236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Przyczyny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Adobe Garamond Pro" pitchFamily="18" charset="-18"/>
              </a:rPr>
              <a:t>Przyczyny tego zjawiska mogą być bardzo różne. </a:t>
            </a:r>
          </a:p>
          <a:p>
            <a:pPr marL="0" indent="0">
              <a:buNone/>
            </a:pPr>
            <a:r>
              <a:rPr lang="pl-PL" sz="2000" dirty="0">
                <a:latin typeface="Adobe Garamond Pro" pitchFamily="18" charset="-18"/>
              </a:rPr>
              <a:t>Pierwszą z nich są </a:t>
            </a:r>
            <a:r>
              <a:rPr lang="pl-PL" sz="2000" b="1" dirty="0">
                <a:latin typeface="Adobe Garamond Pro" pitchFamily="18" charset="-18"/>
              </a:rPr>
              <a:t>zaburzenia motoryczne, prowadzące do nieprawidłowej pracy dłonią</a:t>
            </a:r>
            <a:r>
              <a:rPr lang="pl-PL" sz="2000" dirty="0">
                <a:latin typeface="Adobe Garamond Pro" pitchFamily="18" charset="-18"/>
              </a:rPr>
              <a:t>, np. zbyt duże napięcie </a:t>
            </a:r>
            <a:r>
              <a:rPr lang="pl-PL" sz="2000" dirty="0" smtClean="0">
                <a:latin typeface="Adobe Garamond Pro" pitchFamily="18" charset="-18"/>
              </a:rPr>
              <a:t>mięśni (tzw. tonus mięśniowy), </a:t>
            </a:r>
            <a:r>
              <a:rPr lang="pl-PL" sz="2000" dirty="0">
                <a:latin typeface="Adobe Garamond Pro" pitchFamily="18" charset="-18"/>
              </a:rPr>
              <a:t>złe trzymanie długopisu lub utrwalanie innych nieprawidłowych nawyków związanych z techniką pisania</a:t>
            </a:r>
            <a:r>
              <a:rPr lang="pl-PL" sz="2000" dirty="0" smtClean="0">
                <a:latin typeface="Adobe Garamond Pro" pitchFamily="18" charset="-18"/>
              </a:rPr>
              <a:t>.</a:t>
            </a:r>
            <a:r>
              <a:rPr lang="pl-PL" sz="2000" dirty="0"/>
              <a:t> </a:t>
            </a:r>
            <a:endParaRPr lang="pl-PL" sz="2000" dirty="0">
              <a:latin typeface="Adobe Garamond Pro" pitchFamily="18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68" y="4077549"/>
            <a:ext cx="367240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3212"/>
            <a:ext cx="33123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Przyczyny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8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Dysgrafia może się rozwinąć jako rezultat </a:t>
            </a:r>
            <a:r>
              <a:rPr lang="pl-PL" sz="2400" dirty="0" smtClean="0"/>
              <a:t>uszkodzenia części mózgowia</a:t>
            </a:r>
            <a:r>
              <a:rPr lang="pl-PL" sz="2400" dirty="0">
                <a:hlinkClick r:id="rId3"/>
              </a:rPr>
              <a:t> </a:t>
            </a:r>
            <a:r>
              <a:rPr lang="pl-PL" sz="2400" dirty="0"/>
              <a:t>odpowiedzialnej za opanowanie umiejętności pisania, a także percepcji wzrokowej, co skutkuje osłabieniem pamięci i zdolności analizy </a:t>
            </a:r>
            <a:r>
              <a:rPr lang="pl-PL" sz="2400" dirty="0" smtClean="0"/>
              <a:t>wzrokowej.</a:t>
            </a:r>
            <a:r>
              <a:rPr lang="pl-PL" sz="2400" dirty="0"/>
              <a:t> Do innych zaburzeń neurologicznych można zaliczyć zaburzenia funkcji słuchowych (wówczas pojawiają się problemy w interpretacji informacji słyszanych</a:t>
            </a:r>
            <a:r>
              <a:rPr lang="pl-PL" sz="2400" dirty="0" smtClean="0"/>
              <a:t>).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563070" cy="19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240682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Przyczyny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pl-PL" sz="2400" dirty="0">
                <a:latin typeface="Franklin Gothic Book" panose="020B0503020102020204" pitchFamily="34" charset="0"/>
                <a:cs typeface="Adobe Hebrew" pitchFamily="18" charset="-79"/>
              </a:rPr>
              <a:t>Dysgrafia może mieć swoje źródła także w zaburzeniach psychoruchowych dziecka, nadpobudliwości i </a:t>
            </a:r>
            <a:r>
              <a:rPr lang="pl-PL" sz="2400" dirty="0" smtClean="0">
                <a:latin typeface="Franklin Gothic Book" panose="020B0503020102020204" pitchFamily="34" charset="0"/>
                <a:cs typeface="Adobe Hebrew" pitchFamily="18" charset="-79"/>
              </a:rPr>
              <a:t>nerwicach. </a:t>
            </a:r>
            <a:r>
              <a:rPr lang="pl-PL" sz="2400" dirty="0">
                <a:latin typeface="Franklin Gothic Book" panose="020B0503020102020204" pitchFamily="34" charset="0"/>
                <a:cs typeface="Adobe Hebrew" pitchFamily="18" charset="-79"/>
              </a:rPr>
              <a:t>Istnieje też tzw. dysgrafia nieokreślona, którą mogą wywoływać zaniedbania w </a:t>
            </a:r>
            <a:r>
              <a:rPr lang="pl-PL" sz="2400" dirty="0" smtClean="0">
                <a:latin typeface="Franklin Gothic Book" panose="020B0503020102020204" pitchFamily="34" charset="0"/>
                <a:cs typeface="Adobe Hebrew" pitchFamily="18" charset="-79"/>
              </a:rPr>
              <a:t>edukacji dziecka</a:t>
            </a:r>
            <a:r>
              <a:rPr lang="pl-PL" sz="2400" dirty="0">
                <a:latin typeface="Franklin Gothic Book" panose="020B0503020102020204" pitchFamily="34" charset="0"/>
                <a:cs typeface="Adobe Hebrew" pitchFamily="18" charset="-79"/>
              </a:rPr>
              <a:t> lub zaburzenia rozwoju umysłowego. Wówczas zauważalne jest, że rozwój psychiczny nie przebiega tak, jak powinien.</a:t>
            </a:r>
          </a:p>
          <a:p>
            <a:pPr marL="0" indent="0" algn="ctr" fontAlgn="base">
              <a:buNone/>
            </a:pPr>
            <a:r>
              <a:rPr lang="pl-PL" sz="2400" dirty="0">
                <a:latin typeface="Franklin Gothic Book" panose="020B0503020102020204" pitchFamily="34" charset="0"/>
                <a:cs typeface="Adobe Hebrew" pitchFamily="18" charset="-79"/>
              </a:rPr>
              <a:t>Dysgrafia bardzo często towarzyszy takim chorobom jak </a:t>
            </a:r>
            <a:r>
              <a:rPr lang="pl-PL" sz="2400" dirty="0" smtClean="0">
                <a:latin typeface="Franklin Gothic Book" panose="020B0503020102020204" pitchFamily="34" charset="0"/>
                <a:cs typeface="Adobe Hebrew" pitchFamily="18" charset="-79"/>
              </a:rPr>
              <a:t>ADHD, </a:t>
            </a:r>
            <a:r>
              <a:rPr lang="pl-PL" sz="2400" dirty="0">
                <a:latin typeface="Franklin Gothic Book" panose="020B0503020102020204" pitchFamily="34" charset="0"/>
                <a:cs typeface="Adobe Hebrew" pitchFamily="18" charset="-79"/>
              </a:rPr>
              <a:t>Zespół </a:t>
            </a:r>
            <a:r>
              <a:rPr lang="pl-PL" sz="2400" dirty="0" err="1">
                <a:latin typeface="Franklin Gothic Book" panose="020B0503020102020204" pitchFamily="34" charset="0"/>
                <a:cs typeface="Adobe Hebrew" pitchFamily="18" charset="-79"/>
              </a:rPr>
              <a:t>Tourette’a</a:t>
            </a:r>
            <a:r>
              <a:rPr lang="pl-PL" sz="2400" dirty="0">
                <a:latin typeface="Franklin Gothic Book" panose="020B0503020102020204" pitchFamily="34" charset="0"/>
                <a:cs typeface="Adobe Hebrew" pitchFamily="18" charset="-79"/>
              </a:rPr>
              <a:t> i </a:t>
            </a:r>
            <a:r>
              <a:rPr lang="pl-PL" sz="2400" dirty="0" smtClean="0">
                <a:latin typeface="Franklin Gothic Book" panose="020B0503020102020204" pitchFamily="34" charset="0"/>
                <a:cs typeface="Adobe Hebrew" pitchFamily="18" charset="-79"/>
              </a:rPr>
              <a:t>autyzm. </a:t>
            </a:r>
            <a:r>
              <a:rPr lang="pl-PL" sz="2400" dirty="0">
                <a:latin typeface="Franklin Gothic Book" panose="020B0503020102020204" pitchFamily="34" charset="0"/>
                <a:cs typeface="Adobe Hebrew" pitchFamily="18" charset="-79"/>
              </a:rPr>
              <a:t>Bardzo często rodzice dzieci zmagających się z dysgrafią również mają z nią problem. Jeżeli zauważymy u siebie dysgrafię w dorosłym wieku możemy mieć problemy natury neurologicznej.</a:t>
            </a:r>
          </a:p>
          <a:p>
            <a:pPr marL="0" indent="0">
              <a:buNone/>
            </a:pPr>
            <a:endParaRPr lang="pl-PL" sz="19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Charakterystyczne objawy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Dysgrafię przede wszystkim charakteryzuje nieczytelny styl pisma, który wiąże się z zapisywaniem liter:</a:t>
            </a:r>
          </a:p>
          <a:p>
            <a:pPr algn="ctr" fontAlgn="base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nieprecyzyjnie odtworzonych, nieforemnych;</a:t>
            </a:r>
          </a:p>
          <a:p>
            <a:pPr algn="ctr" fontAlgn="base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nazbyt odchylonych od pionu;</a:t>
            </a:r>
          </a:p>
          <a:p>
            <a:pPr algn="ctr" fontAlgn="base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różniących się wielkością w zakresie jednego słowa;</a:t>
            </a:r>
          </a:p>
          <a:p>
            <a:pPr algn="ctr" fontAlgn="base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mylenie liter tj. l-ł, p-g, b-d, p-b;</a:t>
            </a:r>
          </a:p>
          <a:p>
            <a:pPr algn="ctr" fontAlgn="base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o niepewnej, drżącej linii;</a:t>
            </a:r>
          </a:p>
          <a:p>
            <a:pPr algn="ctr" fontAlgn="base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wyzbytych znaków diakrytycznych, a także interpunkcyjnych;</a:t>
            </a:r>
          </a:p>
          <a:p>
            <a:pPr algn="ctr" fontAlgn="base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niemieszczących się w wyznaczonych linijkach.</a:t>
            </a:r>
          </a:p>
          <a:p>
            <a:pPr marL="0" indent="0" algn="ctr" fontAlgn="base">
              <a:buNone/>
            </a:pPr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W razie, gdy zauważymy u swojego dziecka oprócz nieestetycznego i nieczytelnego stylu pisma, takie objawy jak niewłaściwe, kurczowe trzymanie długopisu, szybkie męczenie się podczas pisania i niechęć do rysunku, możemy całkiem śmiało podejrzewać dysgrafię.</a:t>
            </a: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60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Przykładowe ćwiczenia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500" dirty="0"/>
              <a:t>Ćwiczenia dla dysgrafików warto urozmaicać, by zbyt szybko się im nie znudziły. Do najskuteczniejszych zadań należą:</a:t>
            </a:r>
          </a:p>
          <a:p>
            <a:r>
              <a:rPr lang="pl-PL" sz="4500" dirty="0"/>
              <a:t>Odrysowywanie różnych kształtów z szablonów. Na początku mogą być to proste szablony wycięte z tektury – serduszka czy liście. Później można wykorzystać specjalne pomoce</a:t>
            </a:r>
            <a:br>
              <a:rPr lang="pl-PL" sz="4500" dirty="0"/>
            </a:br>
            <a:r>
              <a:rPr lang="pl-PL" sz="4500" dirty="0"/>
              <a:t>w kształcie liter i cyfr z tworzywa sztucznego.</a:t>
            </a:r>
          </a:p>
          <a:p>
            <a:r>
              <a:rPr lang="pl-PL" sz="4500" dirty="0"/>
              <a:t>„Rysowanie” ósemek w powietrzu – kreślenie dłonią dużych ruchów w kształcie ósemki</a:t>
            </a:r>
          </a:p>
          <a:p>
            <a:r>
              <a:rPr lang="pl-PL" sz="4500" dirty="0"/>
              <a:t>Kreślenie na papierze dużych, swobodnych ruchów za pomocą kredek, farb i mazaków</a:t>
            </a:r>
          </a:p>
          <a:p>
            <a:r>
              <a:rPr lang="pl-PL" sz="4500" dirty="0"/>
              <a:t>Zamalowywanie określonej przestrzeni, np. kwadratu, koła lub całej kartki papieru</a:t>
            </a:r>
          </a:p>
          <a:p>
            <a:r>
              <a:rPr lang="pl-PL" sz="4500" dirty="0"/>
              <a:t>Rysowanie szlaczków tak, by nie wychodziły poza linię</a:t>
            </a:r>
          </a:p>
          <a:p>
            <a:r>
              <a:rPr lang="pl-PL" sz="4500" dirty="0"/>
              <a:t>Pogrubianie konturów obrazków (np. w kolorowankach) za pomocą mazaków i kredek</a:t>
            </a:r>
          </a:p>
          <a:p>
            <a:r>
              <a:rPr lang="pl-PL" sz="4500" dirty="0"/>
              <a:t>Uzupełnianie szablonów literami z alfabetu</a:t>
            </a:r>
          </a:p>
          <a:p>
            <a:r>
              <a:rPr lang="pl-PL" sz="4500" dirty="0"/>
              <a:t>Kopiowanie rysunków – najpierw przy użyciu kalki, później z pamięci</a:t>
            </a:r>
          </a:p>
          <a:p>
            <a:r>
              <a:rPr lang="pl-PL" sz="4500" dirty="0"/>
              <a:t>Łączenie wyznaczonych punktów ciągłą linią. Efektem powinien być kontur konkretnego wzoru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79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Dostosowania wymagań edukacyjnych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Dostosowanie wymagań będzie dotyczyło formy sprawdzania wiedzy, a nie treści. Wymagania merytoryczne, co do oceny prac pisemnych powinny być ogólne, takie same jak dla innych uczniów, natomiast sprawdzanie pracy może być niekonwencjonalne. </a:t>
            </a:r>
          </a:p>
          <a:p>
            <a:r>
              <a:rPr lang="pl-PL" dirty="0" smtClean="0"/>
              <a:t>nie oceniać poziomu graficznego pisma i jego estetyki,</a:t>
            </a:r>
          </a:p>
          <a:p>
            <a:r>
              <a:rPr lang="pl-PL" dirty="0" smtClean="0"/>
              <a:t>zachęcać ucznia do pisania drukowanymi literami, pozwolić uczniowi na wykonywanie domowych prac pisemnych na komputerze, </a:t>
            </a:r>
          </a:p>
          <a:p>
            <a:r>
              <a:rPr lang="pl-PL" dirty="0" smtClean="0"/>
              <a:t>zapewnić więcej czasu na prace pisemne podczas lekcji, </a:t>
            </a:r>
          </a:p>
          <a:p>
            <a:r>
              <a:rPr lang="pl-PL" dirty="0" smtClean="0"/>
              <a:t>w przypadku, gdy praca pisemna ucznia jest nieczytelna, przepytać go ustnie z danego zakresu materiału.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To przykłady możliwych dostosowań. Należy zawsze uwzględniać zalecenia poradni.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30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329</Words>
  <Application>Microsoft Office PowerPoint</Application>
  <PresentationFormat>Pokaz na ekranie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Dysgrafia</vt:lpstr>
      <vt:lpstr>Przyczyny</vt:lpstr>
      <vt:lpstr>Przyczyny</vt:lpstr>
      <vt:lpstr>Przyczyny</vt:lpstr>
      <vt:lpstr>Charakterystyczne objawy</vt:lpstr>
      <vt:lpstr>Przykładowe ćwiczenia</vt:lpstr>
      <vt:lpstr>Dostosowania wymagań edukacyjnych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korekcyjno – kompensacyjne</dc:title>
  <dc:creator>Samsung</dc:creator>
  <cp:lastModifiedBy>Samsung</cp:lastModifiedBy>
  <cp:revision>7</cp:revision>
  <dcterms:created xsi:type="dcterms:W3CDTF">2020-10-25T09:32:49Z</dcterms:created>
  <dcterms:modified xsi:type="dcterms:W3CDTF">2020-10-27T19:37:58Z</dcterms:modified>
</cp:coreProperties>
</file>