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28"/>
  </p:notesMasterIdLst>
  <p:handoutMasterIdLst>
    <p:handoutMasterId r:id="rId29"/>
  </p:handoutMasterIdLst>
  <p:sldIdLst>
    <p:sldId id="298" r:id="rId4"/>
    <p:sldId id="283" r:id="rId5"/>
    <p:sldId id="284" r:id="rId6"/>
    <p:sldId id="305" r:id="rId7"/>
    <p:sldId id="300" r:id="rId8"/>
    <p:sldId id="302" r:id="rId9"/>
    <p:sldId id="301" r:id="rId10"/>
    <p:sldId id="304" r:id="rId11"/>
    <p:sldId id="311" r:id="rId12"/>
    <p:sldId id="316" r:id="rId13"/>
    <p:sldId id="317" r:id="rId14"/>
    <p:sldId id="318" r:id="rId15"/>
    <p:sldId id="320" r:id="rId16"/>
    <p:sldId id="312" r:id="rId17"/>
    <p:sldId id="315" r:id="rId18"/>
    <p:sldId id="310" r:id="rId19"/>
    <p:sldId id="313" r:id="rId20"/>
    <p:sldId id="307" r:id="rId21"/>
    <p:sldId id="308" r:id="rId22"/>
    <p:sldId id="285" r:id="rId23"/>
    <p:sldId id="303" r:id="rId24"/>
    <p:sldId id="306" r:id="rId25"/>
    <p:sldId id="296" r:id="rId26"/>
    <p:sldId id="314" r:id="rId27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74" autoAdjust="0"/>
  </p:normalViewPr>
  <p:slideViewPr>
    <p:cSldViewPr snapToGrid="0">
      <p:cViewPr varScale="1">
        <p:scale>
          <a:sx n="60" d="100"/>
          <a:sy n="60" d="100"/>
        </p:scale>
        <p:origin x="72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na\Desktop\dyrektor%202\Hania\OKE_SP_egzamin%208-klasist&#243;w\E8_2019-20\Wyniki_E8_2020\wyniki%20KSP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na\Desktop\dyrektor%202\Hania\OKE_SP_egzamin%208-klasist&#243;w\E8_2019-20\Wyniki_E8_2020\zbiorcze%20wyniki%20OKE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na\Desktop\dyrektor%202\Hania\OKE_SP_egzamin%208-klasist&#243;w\E8_2019-20\Wyniki_E8_2020\zbiorcze%20wyniki%20OKE%20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na\Desktop\dyrektor%202\Hania\OKE_SP_egzamin%208-klasist&#243;w\E8_2019-20\Wyniki_E8_2020\zbiorcze%20wyniki%20OKE%20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na\Desktop\dyrektor%202\Hania\OKE_SP_egzamin%208-klasist&#243;w\E8_2018-19\WYNIKI\wyniki%20szko&#322;a%20nasza\tabela-raze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na\Desktop\dyrektor%202\Hania\OKE_SP_egzamin%208-klasist&#243;w\E8_2018-19\WYNIKI\wyniki%20szko&#322;a%20nasza\tabela-raze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na\Desktop\dyrektor%202\Hania\OKE_SP_egzamin%208-klasist&#243;w\E8_2018-19\WYNIKI\wyniki%20szko&#322;a%20nasza\tabela-razem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na\Desktop\dyrektor%202\Hania\OKE_SP_egzamin%208-klasist&#243;w\E8_2018-19\WYNIKI\wyniki%20szko&#322;a%20nasza\tabela-razem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na\Desktop\dyrektor%202\Hania\OKE_SP_egzamin%208-klasist&#243;w\E8_2018-19\WYNIKI\wyniki%20szko&#322;a%20nasza\tabela-razem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'ZESTAWIENIA - wykres'!$I$1</c:f>
              <c:strCache>
                <c:ptCount val="1"/>
                <c:pt idx="0">
                  <c:v>NASZA  SZKOŁA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50000"/>
                        <a:lumOff val="50000"/>
                      </a:schemeClr>
                    </a:solidFill>
                    <a:effectLst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'ZESTAWIENIA - wykres'!$H$2:$H$5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'ZESTAWIENIA - wykres'!$I$2:$I$5</c:f>
              <c:numCache>
                <c:formatCode>0%</c:formatCode>
                <c:ptCount val="3"/>
                <c:pt idx="0">
                  <c:v>0.72</c:v>
                </c:pt>
                <c:pt idx="1">
                  <c:v>0.87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'ZESTAWIENIA - wykres'!$J$1</c:f>
              <c:strCache>
                <c:ptCount val="1"/>
                <c:pt idx="0">
                  <c:v>URSYNÓW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'ZESTAWIENIA - wykres'!$H$2:$H$5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'ZESTAWIENIA - wykres'!$J$2:$J$5</c:f>
              <c:numCache>
                <c:formatCode>0%</c:formatCode>
                <c:ptCount val="3"/>
                <c:pt idx="0">
                  <c:v>0.7</c:v>
                </c:pt>
                <c:pt idx="1">
                  <c:v>0.7</c:v>
                </c:pt>
                <c:pt idx="2">
                  <c:v>0.82</c:v>
                </c:pt>
              </c:numCache>
            </c:numRef>
          </c:val>
        </c:ser>
        <c:ser>
          <c:idx val="2"/>
          <c:order val="2"/>
          <c:tx>
            <c:strRef>
              <c:f>'ZESTAWIENIA - wykres'!$K$1</c:f>
              <c:strCache>
                <c:ptCount val="1"/>
                <c:pt idx="0">
                  <c:v>m.st. WARSZAWA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'ZESTAWIENIA - wykres'!$H$2:$H$5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'ZESTAWIENIA - wykres'!$K$2:$K$5</c:f>
              <c:numCache>
                <c:formatCode>0%</c:formatCode>
                <c:ptCount val="3"/>
                <c:pt idx="0">
                  <c:v>0.68</c:v>
                </c:pt>
                <c:pt idx="1">
                  <c:v>0.61</c:v>
                </c:pt>
                <c:pt idx="2">
                  <c:v>0.74</c:v>
                </c:pt>
              </c:numCache>
            </c:numRef>
          </c:val>
        </c:ser>
        <c:ser>
          <c:idx val="3"/>
          <c:order val="3"/>
          <c:tx>
            <c:strRef>
              <c:f>'ZESTAWIENIA - wykres'!$L$1</c:f>
              <c:strCache>
                <c:ptCount val="1"/>
                <c:pt idx="0">
                  <c:v>woj. MAZOWIECKIE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'ZESTAWIENIA - wykres'!$H$2:$H$5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'ZESTAWIENIA - wykres'!$L$2:$L$5</c:f>
              <c:numCache>
                <c:formatCode>0%</c:formatCode>
                <c:ptCount val="3"/>
                <c:pt idx="0">
                  <c:v>0.621</c:v>
                </c:pt>
                <c:pt idx="1">
                  <c:v>0.50600000000000001</c:v>
                </c:pt>
                <c:pt idx="2">
                  <c:v>0.59319999999999995</c:v>
                </c:pt>
              </c:numCache>
            </c:numRef>
          </c:val>
        </c:ser>
        <c:ser>
          <c:idx val="4"/>
          <c:order val="4"/>
          <c:tx>
            <c:strRef>
              <c:f>'ZESTAWIENIA - wykres'!$M$1</c:f>
              <c:strCache>
                <c:ptCount val="1"/>
                <c:pt idx="0">
                  <c:v>POLSKA 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'ZESTAWIENIA - wykres'!$H$2:$H$5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'ZESTAWIENIA - wykres'!$M$2:$M$5</c:f>
              <c:numCache>
                <c:formatCode>0%</c:formatCode>
                <c:ptCount val="3"/>
                <c:pt idx="0">
                  <c:v>0.59</c:v>
                </c:pt>
                <c:pt idx="1">
                  <c:v>0.46</c:v>
                </c:pt>
                <c:pt idx="2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869920"/>
        <c:axId val="171974688"/>
      </c:barChart>
      <c:catAx>
        <c:axId val="17086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1974688"/>
        <c:crosses val="autoZero"/>
        <c:auto val="1"/>
        <c:lblAlgn val="ctr"/>
        <c:lblOffset val="100"/>
        <c:noMultiLvlLbl val="0"/>
      </c:catAx>
      <c:valAx>
        <c:axId val="17197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pl-PL"/>
          </a:p>
        </c:txPr>
        <c:crossAx val="1708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530780809235458E-2"/>
          <c:y val="0.92526811086347582"/>
          <c:w val="0.91948358573303035"/>
          <c:h val="6.042212672365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'2019-20'!$B$1</c:f>
              <c:strCache>
                <c:ptCount val="1"/>
                <c:pt idx="0">
                  <c:v>J.POLSKI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'2019-20'!$B$2:$B$12</c:f>
              <c:numCache>
                <c:formatCode>0</c:formatCode>
                <c:ptCount val="11"/>
                <c:pt idx="0">
                  <c:v>78</c:v>
                </c:pt>
                <c:pt idx="1">
                  <c:v>76</c:v>
                </c:pt>
                <c:pt idx="2">
                  <c:v>76</c:v>
                </c:pt>
                <c:pt idx="3">
                  <c:v>76</c:v>
                </c:pt>
                <c:pt idx="4">
                  <c:v>74</c:v>
                </c:pt>
                <c:pt idx="5" formatCode="General">
                  <c:v>72</c:v>
                </c:pt>
                <c:pt idx="6" formatCode="General">
                  <c:v>72</c:v>
                </c:pt>
                <c:pt idx="7" formatCode="General">
                  <c:v>72</c:v>
                </c:pt>
                <c:pt idx="8" formatCode="General">
                  <c:v>68</c:v>
                </c:pt>
                <c:pt idx="9" formatCode="General">
                  <c:v>66</c:v>
                </c:pt>
                <c:pt idx="10" formatCode="General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976928"/>
        <c:axId val="171977488"/>
      </c:barChart>
      <c:catAx>
        <c:axId val="171976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977488"/>
        <c:crosses val="autoZero"/>
        <c:auto val="1"/>
        <c:lblAlgn val="ctr"/>
        <c:lblOffset val="100"/>
        <c:noMultiLvlLbl val="0"/>
      </c:catAx>
      <c:valAx>
        <c:axId val="1719774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pl-PL"/>
          </a:p>
        </c:txPr>
        <c:crossAx val="17197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MATEMATYKA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69307479224376722"/>
          <c:y val="1.1540205500467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'2019-20'!$C$1</c:f>
              <c:strCache>
                <c:ptCount val="1"/>
                <c:pt idx="0">
                  <c:v>MATEMATYKA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'2019-20'!$C$2:$C$12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93</c:v>
                </c:pt>
                <c:pt idx="4">
                  <c:v>90</c:v>
                </c:pt>
                <c:pt idx="5">
                  <c:v>90</c:v>
                </c:pt>
                <c:pt idx="6">
                  <c:v>87</c:v>
                </c:pt>
                <c:pt idx="7">
                  <c:v>87</c:v>
                </c:pt>
                <c:pt idx="8">
                  <c:v>83</c:v>
                </c:pt>
                <c:pt idx="9">
                  <c:v>67</c:v>
                </c:pt>
                <c:pt idx="10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399760"/>
        <c:axId val="172400320"/>
      </c:barChart>
      <c:catAx>
        <c:axId val="172399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2400320"/>
        <c:crosses val="autoZero"/>
        <c:auto val="1"/>
        <c:lblAlgn val="ctr"/>
        <c:lblOffset val="100"/>
        <c:noMultiLvlLbl val="0"/>
      </c:catAx>
      <c:valAx>
        <c:axId val="1724003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pl-PL"/>
          </a:p>
        </c:txPr>
        <c:crossAx val="17239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38833175537471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'2019-20'!$D$1</c:f>
              <c:strCache>
                <c:ptCount val="1"/>
                <c:pt idx="0">
                  <c:v>J.ANGIELSKI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'2019-20'!$D$2:$D$12</c:f>
              <c:numCache>
                <c:formatCode>General</c:formatCode>
                <c:ptCount val="11"/>
                <c:pt idx="0">
                  <c:v>100</c:v>
                </c:pt>
                <c:pt idx="1">
                  <c:v>98</c:v>
                </c:pt>
                <c:pt idx="2">
                  <c:v>98</c:v>
                </c:pt>
                <c:pt idx="3">
                  <c:v>97</c:v>
                </c:pt>
                <c:pt idx="4">
                  <c:v>97</c:v>
                </c:pt>
                <c:pt idx="5">
                  <c:v>95</c:v>
                </c:pt>
                <c:pt idx="6">
                  <c:v>93</c:v>
                </c:pt>
                <c:pt idx="7">
                  <c:v>90</c:v>
                </c:pt>
                <c:pt idx="8">
                  <c:v>78</c:v>
                </c:pt>
                <c:pt idx="9">
                  <c:v>75</c:v>
                </c:pt>
                <c:pt idx="10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632656"/>
        <c:axId val="172633216"/>
      </c:barChart>
      <c:catAx>
        <c:axId val="17263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2633216"/>
        <c:crosses val="autoZero"/>
        <c:auto val="1"/>
        <c:lblAlgn val="ctr"/>
        <c:lblOffset val="100"/>
        <c:noMultiLvlLbl val="0"/>
      </c:catAx>
      <c:valAx>
        <c:axId val="1726332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pl-PL"/>
          </a:p>
        </c:txPr>
        <c:crossAx val="17263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język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polski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77858715916388599"/>
          <c:y val="1.2242265763845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'wyniki procentowe_MY'!$F$15</c:f>
              <c:strCache>
                <c:ptCount val="1"/>
                <c:pt idx="0">
                  <c:v>język polski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'wyniki procentowe_MY'!$E$16:$E$27</c:f>
              <c:strCache>
                <c:ptCount val="12"/>
                <c:pt idx="0">
                  <c:v>Juchimiuk</c:v>
                </c:pt>
                <c:pt idx="1">
                  <c:v>Wesołowski</c:v>
                </c:pt>
                <c:pt idx="2">
                  <c:v>Olsztyński</c:v>
                </c:pt>
                <c:pt idx="3">
                  <c:v>Danielczyk</c:v>
                </c:pt>
                <c:pt idx="4">
                  <c:v>Majewski</c:v>
                </c:pt>
                <c:pt idx="5">
                  <c:v>Matusiak</c:v>
                </c:pt>
                <c:pt idx="6">
                  <c:v>Obrębska</c:v>
                </c:pt>
                <c:pt idx="7">
                  <c:v>Wojciechowski</c:v>
                </c:pt>
                <c:pt idx="8">
                  <c:v>Bicz</c:v>
                </c:pt>
                <c:pt idx="9">
                  <c:v>Guba</c:v>
                </c:pt>
                <c:pt idx="10">
                  <c:v>Robak</c:v>
                </c:pt>
                <c:pt idx="11">
                  <c:v>Łozińska</c:v>
                </c:pt>
              </c:strCache>
            </c:strRef>
          </c:cat>
          <c:val>
            <c:numRef>
              <c:f>'wyniki procentowe_MY'!$F$16:$F$27</c:f>
              <c:numCache>
                <c:formatCode>General</c:formatCode>
                <c:ptCount val="12"/>
                <c:pt idx="0">
                  <c:v>98</c:v>
                </c:pt>
                <c:pt idx="1">
                  <c:v>98</c:v>
                </c:pt>
                <c:pt idx="2">
                  <c:v>94</c:v>
                </c:pt>
                <c:pt idx="3">
                  <c:v>92</c:v>
                </c:pt>
                <c:pt idx="4">
                  <c:v>92</c:v>
                </c:pt>
                <c:pt idx="5">
                  <c:v>92</c:v>
                </c:pt>
                <c:pt idx="6">
                  <c:v>90</c:v>
                </c:pt>
                <c:pt idx="7">
                  <c:v>88</c:v>
                </c:pt>
                <c:pt idx="8">
                  <c:v>84</c:v>
                </c:pt>
                <c:pt idx="9">
                  <c:v>80</c:v>
                </c:pt>
                <c:pt idx="10">
                  <c:v>78</c:v>
                </c:pt>
                <c:pt idx="11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635456"/>
        <c:axId val="172636016"/>
      </c:barChart>
      <c:catAx>
        <c:axId val="172635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2636016"/>
        <c:crosses val="autoZero"/>
        <c:auto val="1"/>
        <c:lblAlgn val="ctr"/>
        <c:lblOffset val="100"/>
        <c:noMultiLvlLbl val="0"/>
      </c:catAx>
      <c:valAx>
        <c:axId val="1726360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pl-PL"/>
          </a:p>
        </c:txPr>
        <c:crossAx val="17263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matematyka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8576225960535989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'wyniki procentowe_MY'!$C$15</c:f>
              <c:strCache>
                <c:ptCount val="1"/>
                <c:pt idx="0">
                  <c:v>matematyka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'wyniki procentowe_MY'!$B$16:$B$27</c:f>
              <c:strCache>
                <c:ptCount val="12"/>
                <c:pt idx="0">
                  <c:v>Olsztyński</c:v>
                </c:pt>
                <c:pt idx="1">
                  <c:v>Guba</c:v>
                </c:pt>
                <c:pt idx="2">
                  <c:v>Majewski</c:v>
                </c:pt>
                <c:pt idx="3">
                  <c:v>Matusiak</c:v>
                </c:pt>
                <c:pt idx="4">
                  <c:v>Juchimiuk</c:v>
                </c:pt>
                <c:pt idx="5">
                  <c:v>Danielczyk</c:v>
                </c:pt>
                <c:pt idx="6">
                  <c:v>Obrębska</c:v>
                </c:pt>
                <c:pt idx="7">
                  <c:v>Wojciechowski</c:v>
                </c:pt>
                <c:pt idx="8">
                  <c:v>Bicz</c:v>
                </c:pt>
                <c:pt idx="9">
                  <c:v>Wesołowski</c:v>
                </c:pt>
                <c:pt idx="10">
                  <c:v>Robak</c:v>
                </c:pt>
                <c:pt idx="11">
                  <c:v>Łozińska</c:v>
                </c:pt>
              </c:strCache>
            </c:strRef>
          </c:cat>
          <c:val>
            <c:numRef>
              <c:f>'wyniki procentowe_MY'!$C$16:$C$27</c:f>
              <c:numCache>
                <c:formatCode>General</c:formatCode>
                <c:ptCount val="12"/>
                <c:pt idx="0">
                  <c:v>100</c:v>
                </c:pt>
                <c:pt idx="1">
                  <c:v>97</c:v>
                </c:pt>
                <c:pt idx="2">
                  <c:v>93</c:v>
                </c:pt>
                <c:pt idx="3">
                  <c:v>90</c:v>
                </c:pt>
                <c:pt idx="4">
                  <c:v>87</c:v>
                </c:pt>
                <c:pt idx="5">
                  <c:v>83</c:v>
                </c:pt>
                <c:pt idx="6">
                  <c:v>83</c:v>
                </c:pt>
                <c:pt idx="7">
                  <c:v>80</c:v>
                </c:pt>
                <c:pt idx="8">
                  <c:v>70</c:v>
                </c:pt>
                <c:pt idx="9">
                  <c:v>67</c:v>
                </c:pt>
                <c:pt idx="10">
                  <c:v>43</c:v>
                </c:pt>
                <c:pt idx="1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842416"/>
        <c:axId val="172842976"/>
      </c:barChart>
      <c:catAx>
        <c:axId val="172842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2842976"/>
        <c:crosses val="autoZero"/>
        <c:auto val="1"/>
        <c:lblAlgn val="ctr"/>
        <c:lblOffset val="100"/>
        <c:noMultiLvlLbl val="0"/>
      </c:catAx>
      <c:valAx>
        <c:axId val="1728429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pl-PL"/>
          </a:p>
        </c:txPr>
        <c:crossAx val="17284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język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angielski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8583193940375957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'wyniki procentowe_MY'!$C$29</c:f>
              <c:strCache>
                <c:ptCount val="1"/>
                <c:pt idx="0">
                  <c:v>język angielski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'wyniki procentowe_MY'!$B$30:$B$41</c:f>
              <c:strCache>
                <c:ptCount val="12"/>
                <c:pt idx="0">
                  <c:v>Olsztyński</c:v>
                </c:pt>
                <c:pt idx="1">
                  <c:v>Wojciechowski</c:v>
                </c:pt>
                <c:pt idx="2">
                  <c:v>Juchimiuk</c:v>
                </c:pt>
                <c:pt idx="3">
                  <c:v>Bicz</c:v>
                </c:pt>
                <c:pt idx="4">
                  <c:v>Wesołowski</c:v>
                </c:pt>
                <c:pt idx="5">
                  <c:v>Obrębska</c:v>
                </c:pt>
                <c:pt idx="6">
                  <c:v>Danielczyk</c:v>
                </c:pt>
                <c:pt idx="7">
                  <c:v>Matusiak</c:v>
                </c:pt>
                <c:pt idx="8">
                  <c:v>Majewski</c:v>
                </c:pt>
                <c:pt idx="9">
                  <c:v>Guba</c:v>
                </c:pt>
                <c:pt idx="10">
                  <c:v>Robak</c:v>
                </c:pt>
                <c:pt idx="11">
                  <c:v>Łozińska</c:v>
                </c:pt>
              </c:strCache>
            </c:strRef>
          </c:cat>
          <c:val>
            <c:numRef>
              <c:f>'wyniki procentowe_MY'!$C$30:$C$41</c:f>
              <c:numCache>
                <c:formatCode>General</c:formatCode>
                <c:ptCount val="12"/>
                <c:pt idx="0">
                  <c:v>98</c:v>
                </c:pt>
                <c:pt idx="1">
                  <c:v>97</c:v>
                </c:pt>
                <c:pt idx="2">
                  <c:v>97</c:v>
                </c:pt>
                <c:pt idx="3">
                  <c:v>97</c:v>
                </c:pt>
                <c:pt idx="4">
                  <c:v>93</c:v>
                </c:pt>
                <c:pt idx="5">
                  <c:v>93</c:v>
                </c:pt>
                <c:pt idx="6">
                  <c:v>88</c:v>
                </c:pt>
                <c:pt idx="7">
                  <c:v>87</c:v>
                </c:pt>
                <c:pt idx="8">
                  <c:v>83</c:v>
                </c:pt>
                <c:pt idx="9">
                  <c:v>82</c:v>
                </c:pt>
                <c:pt idx="10">
                  <c:v>62</c:v>
                </c:pt>
                <c:pt idx="1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109056"/>
        <c:axId val="173109616"/>
      </c:barChart>
      <c:catAx>
        <c:axId val="173109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3109616"/>
        <c:crosses val="autoZero"/>
        <c:auto val="1"/>
        <c:lblAlgn val="ctr"/>
        <c:lblOffset val="100"/>
        <c:noMultiLvlLbl val="0"/>
      </c:catAx>
      <c:valAx>
        <c:axId val="1731096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pl-PL"/>
          </a:p>
        </c:txPr>
        <c:crossAx val="17310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800" b="1"/>
              <a:t>WYNIKI  PROCENTOWE  SZKOŁY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'średnie - wyniki szkoły'!$B$6</c:f>
              <c:strCache>
                <c:ptCount val="1"/>
                <c:pt idx="0">
                  <c:v>SZKOŁA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'średnie - wyniki szkoły'!$C$5:$E$5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'średnie - wyniki szkoły'!$C$6:$E$6</c:f>
              <c:numCache>
                <c:formatCode>0%</c:formatCode>
                <c:ptCount val="3"/>
                <c:pt idx="0">
                  <c:v>0.88</c:v>
                </c:pt>
                <c:pt idx="1">
                  <c:v>0.75</c:v>
                </c:pt>
                <c:pt idx="2">
                  <c:v>0.84</c:v>
                </c:pt>
              </c:numCache>
            </c:numRef>
          </c:val>
        </c:ser>
        <c:ser>
          <c:idx val="1"/>
          <c:order val="1"/>
          <c:tx>
            <c:strRef>
              <c:f>'średnie - wyniki szkoły'!$B$7</c:f>
              <c:strCache>
                <c:ptCount val="1"/>
                <c:pt idx="0">
                  <c:v>bez najsłabszego wyniku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1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'średnie - wyniki szkoły'!$C$5:$E$5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'średnie - wyniki szkoły'!$C$7:$E$7</c:f>
              <c:numCache>
                <c:formatCode>0%</c:formatCode>
                <c:ptCount val="3"/>
                <c:pt idx="0">
                  <c:v>0.9</c:v>
                </c:pt>
                <c:pt idx="1">
                  <c:v>0.81</c:v>
                </c:pt>
                <c:pt idx="2">
                  <c:v>0.89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195280"/>
        <c:axId val="173195840"/>
      </c:barChart>
      <c:catAx>
        <c:axId val="17319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3195840"/>
        <c:crosses val="autoZero"/>
        <c:auto val="1"/>
        <c:lblAlgn val="ctr"/>
        <c:lblOffset val="100"/>
        <c:noMultiLvlLbl val="0"/>
      </c:catAx>
      <c:valAx>
        <c:axId val="17319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pl-PL"/>
          </a:p>
        </c:txPr>
        <c:crossAx val="17319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Arkusz5!$D$13</c:f>
              <c:strCache>
                <c:ptCount val="1"/>
                <c:pt idx="0">
                  <c:v>NASZA SZKOŁA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Arkusz5!$C$14:$C$16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Arkusz5!$D$14:$D$16</c:f>
              <c:numCache>
                <c:formatCode>0%</c:formatCode>
                <c:ptCount val="3"/>
                <c:pt idx="0">
                  <c:v>0.88</c:v>
                </c:pt>
                <c:pt idx="1">
                  <c:v>0.75</c:v>
                </c:pt>
                <c:pt idx="2">
                  <c:v>0.84</c:v>
                </c:pt>
              </c:numCache>
            </c:numRef>
          </c:val>
        </c:ser>
        <c:ser>
          <c:idx val="1"/>
          <c:order val="1"/>
          <c:tx>
            <c:strRef>
              <c:f>Arkusz5!$E$13</c:f>
              <c:strCache>
                <c:ptCount val="1"/>
                <c:pt idx="0">
                  <c:v>*bez najsłabszego wyniku</c:v>
                </c:pt>
              </c:strCache>
            </c:strRef>
          </c:tx>
          <c:spPr>
            <a:pattFill prst="smConfetti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5">
                        <a:lumMod val="50000"/>
                        <a:lumOff val="50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Arkusz5!$C$14:$C$16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Arkusz5!$E$14:$E$16</c:f>
              <c:numCache>
                <c:formatCode>0%</c:formatCode>
                <c:ptCount val="3"/>
                <c:pt idx="0">
                  <c:v>0.9</c:v>
                </c:pt>
                <c:pt idx="1">
                  <c:v>0.81</c:v>
                </c:pt>
                <c:pt idx="2">
                  <c:v>0.89</c:v>
                </c:pt>
              </c:numCache>
            </c:numRef>
          </c:val>
        </c:ser>
        <c:ser>
          <c:idx val="2"/>
          <c:order val="2"/>
          <c:tx>
            <c:strRef>
              <c:f>Arkusz5!$F$13</c:f>
              <c:strCache>
                <c:ptCount val="1"/>
                <c:pt idx="0">
                  <c:v>URSYNÓW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Arkusz5!$C$14:$C$16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Arkusz5!$F$14:$F$16</c:f>
              <c:numCache>
                <c:formatCode>0%</c:formatCode>
                <c:ptCount val="3"/>
                <c:pt idx="0">
                  <c:v>0.8</c:v>
                </c:pt>
                <c:pt idx="1">
                  <c:v>0.68</c:v>
                </c:pt>
                <c:pt idx="2">
                  <c:v>0.85</c:v>
                </c:pt>
              </c:numCache>
            </c:numRef>
          </c:val>
        </c:ser>
        <c:ser>
          <c:idx val="3"/>
          <c:order val="3"/>
          <c:tx>
            <c:strRef>
              <c:f>Arkusz5!$G$13</c:f>
              <c:strCache>
                <c:ptCount val="1"/>
                <c:pt idx="0">
                  <c:v>m.st. WARSZAWA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Arkusz5!$C$14:$C$16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Arkusz5!$G$14:$G$16</c:f>
              <c:numCache>
                <c:formatCode>0%</c:formatCode>
                <c:ptCount val="3"/>
                <c:pt idx="0">
                  <c:v>0.73</c:v>
                </c:pt>
                <c:pt idx="1">
                  <c:v>0.59</c:v>
                </c:pt>
                <c:pt idx="2">
                  <c:v>0.77</c:v>
                </c:pt>
              </c:numCache>
            </c:numRef>
          </c:val>
        </c:ser>
        <c:ser>
          <c:idx val="4"/>
          <c:order val="4"/>
          <c:tx>
            <c:strRef>
              <c:f>Arkusz5!$H$13</c:f>
              <c:strCache>
                <c:ptCount val="1"/>
                <c:pt idx="0">
                  <c:v>woj. MAZOWIECKIE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Arkusz5!$C$14:$C$16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Arkusz5!$H$14:$H$16</c:f>
              <c:numCache>
                <c:formatCode>0%</c:formatCode>
                <c:ptCount val="3"/>
                <c:pt idx="0">
                  <c:v>0.67</c:v>
                </c:pt>
                <c:pt idx="1">
                  <c:v>0.5</c:v>
                </c:pt>
                <c:pt idx="2">
                  <c:v>0.64</c:v>
                </c:pt>
              </c:numCache>
            </c:numRef>
          </c:val>
        </c:ser>
        <c:ser>
          <c:idx val="5"/>
          <c:order val="5"/>
          <c:tx>
            <c:strRef>
              <c:f>Arkusz5!$I$13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Arkusz5!$C$14:$C$16</c:f>
              <c:strCache>
                <c:ptCount val="3"/>
                <c:pt idx="0">
                  <c:v>J.POLSKI</c:v>
                </c:pt>
                <c:pt idx="1">
                  <c:v>MATEMATYKA</c:v>
                </c:pt>
                <c:pt idx="2">
                  <c:v>J.ANGIELSKI</c:v>
                </c:pt>
              </c:strCache>
            </c:strRef>
          </c:cat>
          <c:val>
            <c:numRef>
              <c:f>Arkusz5!$I$14:$I$16</c:f>
              <c:numCache>
                <c:formatCode>0%</c:formatCode>
                <c:ptCount val="3"/>
                <c:pt idx="0">
                  <c:v>0.63</c:v>
                </c:pt>
                <c:pt idx="1">
                  <c:v>0.45</c:v>
                </c:pt>
                <c:pt idx="2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484464"/>
        <c:axId val="173485024"/>
      </c:barChart>
      <c:catAx>
        <c:axId val="17348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3485024"/>
        <c:crosses val="autoZero"/>
        <c:auto val="1"/>
        <c:lblAlgn val="ctr"/>
        <c:lblOffset val="100"/>
        <c:noMultiLvlLbl val="0"/>
      </c:catAx>
      <c:valAx>
        <c:axId val="17348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pl-PL"/>
          </a:p>
        </c:txPr>
        <c:crossAx val="17348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072680937540123E-2"/>
          <c:y val="0.93053092216251243"/>
          <c:w val="0.98168770860836829"/>
          <c:h val="5.6167045594199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05F6F8-5FA6-46DF-BB02-F43ECCC7D95B}" type="datetime1">
              <a:rPr lang="pl-PL" smtClean="0"/>
              <a:t>2021-01-25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65CE9-30C1-43D6-8A95-9B0D502EF4C4}" type="datetime1">
              <a:rPr lang="pl-PL" smtClean="0"/>
              <a:pPr/>
              <a:t>2021-01-25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Edytuj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7513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4009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3083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415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7243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0855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3384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7422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1704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1345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16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5712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6002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0508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0825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4666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453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973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1065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969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664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56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6985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064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raz — symbol zastępczy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Tutaj 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100" b="1" spc="-300" dirty="0"/>
            </a:lvl1pPr>
          </a:lstStyle>
          <a:p>
            <a:pPr lvl="0" algn="r" rtl="0"/>
            <a:r>
              <a:rPr lang="pl-PL" dirty="0"/>
              <a:t>Kliknij, aby edytować 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Tekst — symbol zastępczy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1" name="Tekst — symbol zastępczy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3" name="Tekst — symbol zastępczy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5" name="Tekst — symbol zastępczy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7" name="Tekst — symbol zastępczy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opka — symbol zastępczy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3" name="Numer slajdu — symbol zastępczy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dirty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odział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raz — symbol zastępczy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Tutaj wstaw lub przeciągnij i upuść </a:t>
            </a:r>
            <a:br>
              <a:rPr lang="pl-PL" dirty="0"/>
            </a:br>
            <a:r>
              <a:rPr lang="pl-PL" dirty="0"/>
              <a:t>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100" b="1" spc="-300" dirty="0"/>
            </a:lvl1pPr>
          </a:lstStyle>
          <a:p>
            <a:pPr lvl="0" algn="r" rtl="0"/>
            <a:r>
              <a:rPr lang="pl-PL" dirty="0"/>
              <a:t>Kliknij, aby edytować podział sekcji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dirty="0"/>
              <a:t>Kliknij, aby edytować styl wzorca podtytułu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odziału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raz — symbol zastępczy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Tutaj wstaw lub przeciągnij i upuść </a:t>
            </a:r>
            <a:br>
              <a:rPr lang="pl-PL" dirty="0"/>
            </a:br>
            <a:r>
              <a:rPr lang="pl-PL" dirty="0"/>
              <a:t>własne zdjęcie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1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l-PL" dirty="0"/>
              <a:t>Kliknij, aby edytować podział sekcji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dirty="0"/>
              <a:t>Kliknij, aby edytować styl wzorca podtytułu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tekstu — ukła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1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Edytuj tytuł strony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tekstu — ukł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90000"/>
              </a:lnSpc>
              <a:defRPr sz="41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Symbol zastępczy po lewej stronie porównania 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Zawartość — symbol zastępczy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2" name="Symbol zastępczy po lewej stronie porównania 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Tekst — symbol zastępczy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własne zdjęcie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dirty="0"/>
              <a:t>Wprowadź podpis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2" name="Numer slajdu — symbol zastępczy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dirty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ękujemy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raz — symbol zastępczy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Tutaj 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400" b="1" spc="-300" dirty="0"/>
            </a:lvl1pPr>
          </a:lstStyle>
          <a:p>
            <a:pPr lvl="0" algn="r" rtl="0"/>
            <a:r>
              <a:rPr lang="pl-PL" dirty="0"/>
              <a:t>Dziękujemy!</a:t>
            </a:r>
          </a:p>
        </p:txBody>
      </p:sp>
      <p:sp>
        <p:nvSpPr>
          <p:cNvPr id="9" name="Tekst — symbol zastępczy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10" name="Tekst — symbol zastępczy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Numer telefonu</a:t>
            </a:r>
          </a:p>
        </p:txBody>
      </p:sp>
      <p:sp>
        <p:nvSpPr>
          <p:cNvPr id="11" name="Tekst — symbol zastępczy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Adres e-mail lub </a:t>
            </a:r>
            <a:r>
              <a:rPr lang="pl-PL" dirty="0" err="1"/>
              <a:t>nick</a:t>
            </a:r>
            <a:r>
              <a:rPr lang="pl-PL" dirty="0"/>
              <a:t> w sieci społecznościowej</a:t>
            </a:r>
          </a:p>
        </p:txBody>
      </p:sp>
      <p:sp>
        <p:nvSpPr>
          <p:cNvPr id="12" name="Tekst — symbol zastępczy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Witryna internetowa firmy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1" name="Dowolny kształt: Kształt 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l-PL" dirty="0"/>
              <a:t>Kliknij, aby edytować tytuł strony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l-PL" dirty="0"/>
              <a:t>Edytuj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pl-PL" sz="2500" b="1" i="0" spc="-10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pl-PL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pl-PL" sz="1600" b="1" i="0" spc="-100" baseline="0" dirty="0">
                <a:solidFill>
                  <a:schemeClr val="accent1"/>
                </a:solidFill>
                <a:latin typeface="+mj-lt"/>
              </a:rPr>
              <a:t/>
            </a:r>
            <a:br>
              <a:rPr lang="pl-PL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pl-PL" sz="1200" b="0" i="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m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— symbol zastępczy 11" descr="Ręce schodzące się razem w kółku">
            <a:extLst>
              <a:ext uri="{FF2B5EF4-FFF2-40B4-BE49-F238E27FC236}">
                <a16:creationId xmlns:a16="http://schemas.microsoft.com/office/drawing/2014/main" xmlns="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4" y="0"/>
            <a:ext cx="9780588" cy="6858000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4695" y="1557974"/>
            <a:ext cx="6907305" cy="1825136"/>
          </a:xfrm>
        </p:spPr>
        <p:txBody>
          <a:bodyPr rtlCol="0"/>
          <a:lstStyle/>
          <a:p>
            <a:pPr rtl="0"/>
            <a:r>
              <a:rPr lang="pl-PL" sz="6000" dirty="0" smtClean="0"/>
              <a:t>WYNIKI   </a:t>
            </a:r>
            <a:r>
              <a:rPr lang="pl-PL" sz="6000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EGZAMINU  ÓSMOKLASISTÓW</a:t>
            </a:r>
            <a:endParaRPr lang="pl-PL" sz="6000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4695" y="3383110"/>
            <a:ext cx="4495893" cy="766455"/>
          </a:xfrm>
        </p:spPr>
        <p:txBody>
          <a:bodyPr rtlCol="0"/>
          <a:lstStyle/>
          <a:p>
            <a:pPr algn="ctr" rtl="0"/>
            <a:r>
              <a:rPr lang="pl-PL" sz="2800" b="1" dirty="0" smtClean="0"/>
              <a:t>W  LATACH  UBIEGŁYCH</a:t>
            </a:r>
            <a:endParaRPr lang="pl-PL" sz="28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586" y="78441"/>
            <a:ext cx="2095500" cy="533400"/>
          </a:xfrm>
          <a:prstGeom prst="rect">
            <a:avLst/>
          </a:prstGeom>
        </p:spPr>
      </p:pic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120" y="5877931"/>
            <a:ext cx="4150880" cy="980069"/>
          </a:xfrm>
          <a:prstGeom prst="rect">
            <a:avLst/>
          </a:prstGeom>
        </p:spPr>
      </p:pic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120" y="0"/>
            <a:ext cx="1739468" cy="66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880740"/>
              </p:ext>
            </p:extLst>
          </p:nvPr>
        </p:nvGraphicFramePr>
        <p:xfrm>
          <a:off x="1503947" y="914400"/>
          <a:ext cx="9184106" cy="287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960904"/>
              </p:ext>
            </p:extLst>
          </p:nvPr>
        </p:nvGraphicFramePr>
        <p:xfrm>
          <a:off x="3884586" y="3990061"/>
          <a:ext cx="6205898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566"/>
                <a:gridCol w="3047332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średnia</a:t>
                      </a:r>
                      <a:r>
                        <a:rPr lang="pl-PL" sz="2000" baseline="0" dirty="0" smtClean="0"/>
                        <a:t>  NASZEJ  szkoły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88%</a:t>
                      </a:r>
                      <a:endParaRPr lang="pl-PL" sz="1600" b="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szkół Ursynowa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80%</a:t>
                      </a:r>
                      <a:endParaRPr lang="pl-PL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szkół Warszawy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73%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szkół woj. </a:t>
                      </a:r>
                      <a:r>
                        <a:rPr lang="pl-PL" dirty="0" err="1" smtClean="0"/>
                        <a:t>mazow</a:t>
                      </a:r>
                      <a:r>
                        <a:rPr lang="pl-PL" dirty="0" smtClean="0"/>
                        <a:t>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72%</a:t>
                      </a:r>
                      <a:endParaRPr lang="pl-PL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Polski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63%</a:t>
                      </a:r>
                      <a:endParaRPr lang="pl-PL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awartość — symbol zastępczy 3">
            <a:extLst>
              <a:ext uri="{FF2B5EF4-FFF2-40B4-BE49-F238E27FC236}">
                <a16:creationId xmlns:a16="http://schemas.microsoft.com/office/drawing/2014/main" xmlns="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rtl="0"/>
            <a:r>
              <a:rPr lang="pl-PL" dirty="0" smtClean="0"/>
              <a:t>WYNIKI   PROCENTOWE  OSIĄGNIĘTE  PRZEZ  POSZCZEGÓLNYCH  UCZNIÓW   </a:t>
            </a:r>
            <a:r>
              <a:rPr lang="pl-PL" sz="1800" b="0" dirty="0" smtClean="0"/>
              <a:t>(max 100%)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87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834918"/>
              </p:ext>
            </p:extLst>
          </p:nvPr>
        </p:nvGraphicFramePr>
        <p:xfrm>
          <a:off x="1459832" y="886327"/>
          <a:ext cx="916004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653062"/>
              </p:ext>
            </p:extLst>
          </p:nvPr>
        </p:nvGraphicFramePr>
        <p:xfrm>
          <a:off x="3676038" y="3805578"/>
          <a:ext cx="620589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566"/>
                <a:gridCol w="3047332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średnia</a:t>
                      </a:r>
                      <a:r>
                        <a:rPr lang="pl-PL" sz="2000" baseline="0" dirty="0" smtClean="0"/>
                        <a:t>  NASZEJ  szkoły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75%      </a:t>
                      </a:r>
                      <a:r>
                        <a:rPr lang="pl-PL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81%</a:t>
                      </a:r>
                      <a:r>
                        <a:rPr lang="pl-PL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bez najsłabszego (7 pkt.)</a:t>
                      </a:r>
                      <a:endParaRPr lang="pl-PL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szkół Ursynowa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68%</a:t>
                      </a:r>
                      <a:endParaRPr lang="pl-PL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szkół Warszawy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59%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szkół woj. </a:t>
                      </a:r>
                      <a:r>
                        <a:rPr lang="pl-PL" dirty="0" err="1" smtClean="0"/>
                        <a:t>mazow</a:t>
                      </a:r>
                      <a:r>
                        <a:rPr lang="pl-PL" dirty="0" smtClean="0"/>
                        <a:t>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50%</a:t>
                      </a:r>
                      <a:endParaRPr lang="pl-PL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Polski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45%</a:t>
                      </a:r>
                      <a:endParaRPr lang="pl-PL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awartość — symbol zastępczy 3">
            <a:extLst>
              <a:ext uri="{FF2B5EF4-FFF2-40B4-BE49-F238E27FC236}">
                <a16:creationId xmlns:a16="http://schemas.microsoft.com/office/drawing/2014/main" xmlns="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rtl="0"/>
            <a:r>
              <a:rPr lang="pl-PL" dirty="0" smtClean="0"/>
              <a:t>WYNIKI   PROCENTOWE  OSIĄGNIĘTE  PRZEZ  POSZCZEGÓLNYCH  UCZNIÓW   </a:t>
            </a:r>
            <a:r>
              <a:rPr lang="pl-PL" sz="1800" b="0" dirty="0" smtClean="0"/>
              <a:t>(max 100%)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9881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632396"/>
              </p:ext>
            </p:extLst>
          </p:nvPr>
        </p:nvGraphicFramePr>
        <p:xfrm>
          <a:off x="1187116" y="838200"/>
          <a:ext cx="98498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603486"/>
              </p:ext>
            </p:extLst>
          </p:nvPr>
        </p:nvGraphicFramePr>
        <p:xfrm>
          <a:off x="3676038" y="3805578"/>
          <a:ext cx="620589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566"/>
                <a:gridCol w="3047332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średnia</a:t>
                      </a:r>
                      <a:r>
                        <a:rPr lang="pl-PL" sz="2000" baseline="0" dirty="0" smtClean="0"/>
                        <a:t>  NASZEJ  szkoły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84%      </a:t>
                      </a:r>
                      <a:r>
                        <a:rPr lang="pl-PL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89%</a:t>
                      </a:r>
                      <a:r>
                        <a:rPr lang="pl-PL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bez najsłabszego (30 pkt.)</a:t>
                      </a:r>
                      <a:endParaRPr lang="pl-PL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szkół Ursynowa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85%</a:t>
                      </a:r>
                      <a:endParaRPr lang="pl-PL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szkół Warszawy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77%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szkół woj. </a:t>
                      </a:r>
                      <a:r>
                        <a:rPr lang="pl-PL" dirty="0" err="1" smtClean="0"/>
                        <a:t>mazow</a:t>
                      </a:r>
                      <a:r>
                        <a:rPr lang="pl-PL" dirty="0" smtClean="0"/>
                        <a:t>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64%</a:t>
                      </a:r>
                      <a:endParaRPr lang="pl-PL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Polski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59%</a:t>
                      </a:r>
                      <a:endParaRPr lang="pl-PL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awartość — symbol zastępczy 3">
            <a:extLst>
              <a:ext uri="{FF2B5EF4-FFF2-40B4-BE49-F238E27FC236}">
                <a16:creationId xmlns:a16="http://schemas.microsoft.com/office/drawing/2014/main" xmlns="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rtl="0"/>
            <a:r>
              <a:rPr lang="pl-PL" dirty="0" smtClean="0"/>
              <a:t>WYNIKI   PROCENTOWE  OSIĄGNIĘTE  PRZEZ  POSZCZEGÓLNYCH  UCZNIÓW   </a:t>
            </a:r>
            <a:r>
              <a:rPr lang="pl-PL" sz="1800" b="0" dirty="0" smtClean="0"/>
              <a:t>(max 100%)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444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587849"/>
              </p:ext>
            </p:extLst>
          </p:nvPr>
        </p:nvGraphicFramePr>
        <p:xfrm>
          <a:off x="1411942" y="618565"/>
          <a:ext cx="9368116" cy="562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5721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49091"/>
              </p:ext>
            </p:extLst>
          </p:nvPr>
        </p:nvGraphicFramePr>
        <p:xfrm>
          <a:off x="485589" y="489323"/>
          <a:ext cx="11150127" cy="55977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181923"/>
                <a:gridCol w="3227293"/>
                <a:gridCol w="1788460"/>
                <a:gridCol w="2038814"/>
                <a:gridCol w="1913637"/>
              </a:tblGrid>
              <a:tr h="7493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średnie wyniki uczniów (2019):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J.POLSKI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MATEMATYKA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J.ANGIELSKI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</a:tr>
              <a:tr h="6209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3200" b="1" u="none" strike="noStrike" spc="100" baseline="0" dirty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NASZA  SZKOŁA</a:t>
                      </a:r>
                      <a:endParaRPr lang="pl-PL" sz="3200" b="1" i="0" u="none" strike="noStrike" spc="100" baseline="0" dirty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6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3300" b="1" u="none" strike="noStrike" dirty="0" smtClean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88</a:t>
                      </a:r>
                      <a:r>
                        <a:rPr lang="pl-PL" sz="3300" b="1" u="none" strike="noStrike" dirty="0" smtClean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33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300" b="1" u="none" strike="noStrike" dirty="0" smtClean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75</a:t>
                      </a:r>
                      <a:r>
                        <a:rPr lang="pl-PL" sz="3300" b="1" u="none" strike="noStrike" dirty="0" smtClean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2000" b="1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3300" b="1" u="none" strike="noStrike" dirty="0" smtClean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84</a:t>
                      </a:r>
                      <a:r>
                        <a:rPr lang="pl-PL" sz="3300" b="1" u="none" strike="noStrike" dirty="0" smtClean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2000" b="1" i="0" u="none" strike="noStrike" dirty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</a:tr>
              <a:tr h="6209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</a:rPr>
                        <a:t>Warszawa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</a:rPr>
                        <a:t>URSYNÓW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80%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68%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85%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</a:tr>
              <a:tr h="6209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m.st. WARSZAWA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73%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59%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77%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</a:tr>
              <a:tr h="6209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</a:rPr>
                        <a:t>woj. mazowieckie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woj</a:t>
                      </a:r>
                      <a:r>
                        <a:rPr lang="pl-PL" sz="2400" u="none" strike="noStrike" dirty="0" smtClean="0">
                          <a:effectLst/>
                        </a:rPr>
                        <a:t>. MAZOWIECKIE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67%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</a:tr>
              <a:tr h="8486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miasta powyżej                          100 tys.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72%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57%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75%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</a:tr>
              <a:tr h="6209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Polska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 smtClean="0">
                          <a:effectLst/>
                        </a:rPr>
                        <a:t>POLSKA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63%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45%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59%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" dirty="0"/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endParaRPr lang="pl-PL" sz="100" dirty="0">
                        <a:latin typeface="Bookman Old Style" panose="02050604050505020204" pitchFamily="18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endParaRPr lang="pl-PL" sz="100" dirty="0">
                        <a:latin typeface="Bookman Old Style" panose="02050604050505020204" pitchFamily="18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endParaRPr lang="pl-PL" sz="100" dirty="0">
                        <a:latin typeface="Bookman Old Style" panose="02050604050505020204" pitchFamily="18" charset="0"/>
                      </a:endParaRPr>
                    </a:p>
                  </a:txBody>
                  <a:tcPr marL="20699" marR="20699" marT="20699" marB="0" anchor="ctr"/>
                </a:tc>
              </a:tr>
              <a:tr h="8486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miasta powyżej                          100 tys.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67%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52%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69%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96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333835"/>
              </p:ext>
            </p:extLst>
          </p:nvPr>
        </p:nvGraphicFramePr>
        <p:xfrm>
          <a:off x="94130" y="860612"/>
          <a:ext cx="12097870" cy="478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awartość — symbol zastępczy 3">
            <a:extLst>
              <a:ext uri="{FF2B5EF4-FFF2-40B4-BE49-F238E27FC236}">
                <a16:creationId xmlns:a16="http://schemas.microsoft.com/office/drawing/2014/main" xmlns="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7809" y="282080"/>
            <a:ext cx="7406461" cy="360961"/>
          </a:xfrm>
        </p:spPr>
        <p:txBody>
          <a:bodyPr rtlCol="0"/>
          <a:lstStyle/>
          <a:p>
            <a:pPr rtl="0"/>
            <a:r>
              <a:rPr lang="pl-PL" dirty="0" smtClean="0"/>
              <a:t>WYNIKI  NASZYCH  UCZNIÓW  NA  TLE  INNYCH  SZKÓŁ:</a:t>
            </a:r>
          </a:p>
        </p:txBody>
      </p:sp>
    </p:spTree>
    <p:extLst>
      <p:ext uri="{BB962C8B-B14F-4D97-AF65-F5344CB8AC3E}">
        <p14:creationId xmlns:p14="http://schemas.microsoft.com/office/powerpoint/2010/main" val="278385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— symbol zastępczy 11" descr="sala konferencyjna">
            <a:extLst>
              <a:ext uri="{FF2B5EF4-FFF2-40B4-BE49-F238E27FC236}">
                <a16:creationId xmlns:a16="http://schemas.microsoft.com/office/drawing/2014/main" xmlns="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1" name="Title 10" hidden="1">
            <a:extLst>
              <a:ext uri="{FF2B5EF4-FFF2-40B4-BE49-F238E27FC236}">
                <a16:creationId xmlns:a16="http://schemas.microsoft.com/office/drawing/2014/main" xmlns="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err="1"/>
              <a:t>Large</a:t>
            </a:r>
            <a:r>
              <a:rPr lang="pl-PL" dirty="0"/>
              <a:t> image</a:t>
            </a:r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1" y="-1"/>
            <a:ext cx="454510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6000" dirty="0" smtClean="0"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2018</a:t>
            </a:r>
            <a:r>
              <a:rPr lang="pl-PL" sz="6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l-PL" sz="4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pl-PL" sz="6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l-PL" sz="6000" dirty="0" smtClean="0"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2017</a:t>
            </a:r>
          </a:p>
          <a:p>
            <a:pPr algn="ctr"/>
            <a:endParaRPr lang="pl-PL" sz="1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pl-PL" sz="3600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nie odbyły się </a:t>
            </a:r>
          </a:p>
          <a:p>
            <a:pPr algn="ctr"/>
            <a:endParaRPr lang="pl-PL" sz="280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pl-PL" sz="3600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sprawdziany </a:t>
            </a:r>
          </a:p>
          <a:p>
            <a:pPr algn="ctr"/>
            <a:endParaRPr lang="pl-PL" sz="1000" dirty="0" smtClean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pl-PL" sz="2400" b="0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gdyż wydłużono naukę w szkole podstawowej do ośmiu lat</a:t>
            </a:r>
          </a:p>
          <a:p>
            <a:pPr algn="ctr"/>
            <a:endParaRPr lang="pl-PL" sz="2400" b="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pl-PL" sz="2400" b="0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ani</a:t>
            </a:r>
          </a:p>
          <a:p>
            <a:pPr algn="ctr"/>
            <a:endParaRPr lang="pl-PL" sz="100" dirty="0" smtClean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pl-PL" sz="3600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egzaminy</a:t>
            </a:r>
          </a:p>
          <a:p>
            <a:pPr algn="ctr"/>
            <a:endParaRPr lang="pl-PL" sz="1000" dirty="0" smtClean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pl-PL" sz="2400" b="0" dirty="0" smtClean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gdyż nie było jeszcze klas 8</a:t>
            </a:r>
            <a:endParaRPr lang="pl-PL" sz="2400" b="0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28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5390147" cy="3079144"/>
          </a:xfrm>
        </p:spPr>
        <p:txBody>
          <a:bodyPr rtlCol="0"/>
          <a:lstStyle/>
          <a:p>
            <a:pPr algn="ctr" rtl="0">
              <a:spcBef>
                <a:spcPts val="1200"/>
              </a:spcBef>
            </a:pPr>
            <a:r>
              <a:rPr lang="pl-PL" sz="600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Sprawdzian szóstoklasistów</a:t>
            </a:r>
            <a:br>
              <a:rPr lang="pl-PL" sz="600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6000" dirty="0" smtClean="0">
                <a:latin typeface="Arial Rounded MT Bold" panose="020F0704030504030204" pitchFamily="34" charset="0"/>
              </a:rPr>
              <a:t>2015</a:t>
            </a:r>
            <a:r>
              <a:rPr lang="pl-PL" sz="6000" dirty="0" smtClean="0"/>
              <a:t>   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l-PL" sz="6000" dirty="0" smtClean="0"/>
              <a:t>   </a:t>
            </a:r>
            <a:r>
              <a:rPr lang="pl-PL" sz="6000" dirty="0" smtClean="0">
                <a:latin typeface="Arial Rounded MT Bold" panose="020F0704030504030204" pitchFamily="34" charset="0"/>
              </a:rPr>
              <a:t>2014</a:t>
            </a:r>
            <a:endParaRPr lang="pl-PL" sz="6000" dirty="0">
              <a:latin typeface="Arial Rounded MT Bold" panose="020F0704030504030204" pitchFamily="34" charset="0"/>
            </a:endParaRPr>
          </a:p>
        </p:txBody>
      </p:sp>
      <p:sp>
        <p:nvSpPr>
          <p:cNvPr id="2" name="Symbol zastępczy obrazu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Zawartość — symbol zastępczy 3">
            <a:extLst>
              <a:ext uri="{FF2B5EF4-FFF2-40B4-BE49-F238E27FC236}">
                <a16:creationId xmlns:a16="http://schemas.microsoft.com/office/drawing/2014/main" xmlns="" id="{3B86E961-B76E-423F-995E-11B31E921437}"/>
              </a:ext>
            </a:extLst>
          </p:cNvPr>
          <p:cNvSpPr txBox="1">
            <a:spLocks/>
          </p:cNvSpPr>
          <p:nvPr/>
        </p:nvSpPr>
        <p:spPr>
          <a:xfrm>
            <a:off x="6096001" y="3079376"/>
            <a:ext cx="6096000" cy="3778624"/>
          </a:xfrm>
          <a:prstGeom prst="rect">
            <a:avLst/>
          </a:prstGeom>
          <a:solidFill>
            <a:srgbClr val="002060"/>
          </a:soli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pl-PL" sz="10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800" dirty="0" smtClean="0">
                <a:solidFill>
                  <a:schemeClr val="bg1"/>
                </a:solidFill>
              </a:rPr>
              <a:t>  uczniowie pisali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arkusze </a:t>
            </a:r>
          </a:p>
          <a:p>
            <a:pPr>
              <a:spcBef>
                <a:spcPts val="0"/>
              </a:spcBef>
            </a:pPr>
            <a:endParaRPr lang="pl-PL" sz="1000" dirty="0" smtClean="0"/>
          </a:p>
          <a:p>
            <a:pPr marL="514350" indent="-339725">
              <a:buFont typeface="+mj-lt"/>
              <a:buAutoNum type="arabicPeriod"/>
            </a:pPr>
            <a:r>
              <a:rPr lang="pl-PL" sz="2800" dirty="0" smtClean="0">
                <a:solidFill>
                  <a:schemeClr val="bg1"/>
                </a:solidFill>
              </a:rPr>
              <a:t>jeden arkusz – obejmował materiał z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języka polskiego </a:t>
            </a:r>
            <a:r>
              <a:rPr lang="pl-PL" sz="2800" dirty="0" smtClean="0">
                <a:solidFill>
                  <a:schemeClr val="bg1"/>
                </a:solidFill>
              </a:rPr>
              <a:t>oraz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matematyki</a:t>
            </a: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pl-PL" sz="2800" dirty="0" smtClean="0">
                <a:solidFill>
                  <a:schemeClr val="bg1"/>
                </a:solidFill>
              </a:rPr>
              <a:t> punktowanych osobno</a:t>
            </a:r>
          </a:p>
          <a:p>
            <a:pPr marL="514350" indent="-339725">
              <a:spcBef>
                <a:spcPts val="0"/>
              </a:spcBef>
              <a:buFont typeface="+mj-lt"/>
              <a:buAutoNum type="arabicPeriod"/>
            </a:pPr>
            <a:endParaRPr lang="pl-PL" sz="1000" dirty="0" smtClean="0">
              <a:solidFill>
                <a:schemeClr val="bg1"/>
              </a:solidFill>
            </a:endParaRPr>
          </a:p>
          <a:p>
            <a:pPr marL="514350" indent="-339725">
              <a:buFont typeface="+mj-lt"/>
              <a:buAutoNum type="arabicPeriod"/>
            </a:pPr>
            <a:r>
              <a:rPr lang="pl-PL" sz="2800" dirty="0" smtClean="0">
                <a:solidFill>
                  <a:schemeClr val="bg1"/>
                </a:solidFill>
              </a:rPr>
              <a:t>drugi arkusz – sprawdzał znajomość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języka angielskiego</a:t>
            </a:r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ytuł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6096001" y="0"/>
            <a:ext cx="6096000" cy="3185675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100" b="1" kern="12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</a:pPr>
            <a:r>
              <a:rPr lang="pl-PL" sz="600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Sprawdzian szóstoklasistów</a:t>
            </a:r>
            <a:br>
              <a:rPr lang="pl-PL" sz="600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6000" dirty="0" smtClean="0">
                <a:latin typeface="Arial Rounded MT Bold" panose="020F0704030504030204" pitchFamily="34" charset="0"/>
              </a:rPr>
              <a:t>2016</a:t>
            </a:r>
            <a:r>
              <a:rPr lang="pl-PL" sz="6000" dirty="0" smtClean="0"/>
              <a:t>   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l-PL" sz="6000" dirty="0" smtClean="0"/>
              <a:t>   </a:t>
            </a:r>
            <a:r>
              <a:rPr lang="pl-PL" sz="6000" dirty="0" smtClean="0">
                <a:latin typeface="Arial Rounded MT Bold" panose="020F0704030504030204" pitchFamily="34" charset="0"/>
              </a:rPr>
              <a:t>2015</a:t>
            </a:r>
            <a:endParaRPr lang="pl-PL" sz="6000" dirty="0">
              <a:latin typeface="Arial Rounded MT Bold" panose="020F0704030504030204" pitchFamily="34" charset="0"/>
            </a:endParaRPr>
          </a:p>
        </p:txBody>
      </p:sp>
      <p:pic>
        <p:nvPicPr>
          <p:cNvPr id="8" name="Obraz — symbol zastępczy 13" descr="Dłoń pisząca na karteczce do przyklejania">
            <a:extLst>
              <a:ext uri="{FF2B5EF4-FFF2-40B4-BE49-F238E27FC236}">
                <a16:creationId xmlns:a16="http://schemas.microsoft.com/office/drawing/2014/main" xmlns="" id="{7E468295-904F-0743-AD06-67DA21353B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858001"/>
          </a:xfrm>
          <a:prstGeom prst="rect">
            <a:avLst/>
          </a:prstGeom>
          <a:noFill/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62" y="1192254"/>
            <a:ext cx="3147438" cy="80116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325" y="2337088"/>
            <a:ext cx="2577675" cy="83278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3048000" y="4389910"/>
            <a:ext cx="288758" cy="2462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4409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2" y="416859"/>
            <a:ext cx="11507867" cy="599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28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3" y="537410"/>
            <a:ext cx="11541374" cy="57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6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— symbol zastępczy 8" descr="Ręce dotykające telefonu komórkowego">
            <a:extLst>
              <a:ext uri="{FF2B5EF4-FFF2-40B4-BE49-F238E27FC236}">
                <a16:creationId xmlns:a16="http://schemas.microsoft.com/office/drawing/2014/main" xmlns="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5271" y="1"/>
            <a:ext cx="5212976" cy="5945208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659" y="248613"/>
            <a:ext cx="4648200" cy="985000"/>
          </a:xfrm>
        </p:spPr>
        <p:txBody>
          <a:bodyPr rtlCol="0"/>
          <a:lstStyle/>
          <a:p>
            <a:pPr rtl="0"/>
            <a:r>
              <a:rPr lang="pl-PL" sz="6000" dirty="0" smtClean="0"/>
              <a:t>wiosna </a:t>
            </a:r>
            <a:r>
              <a:rPr lang="pl-PL" sz="6000" dirty="0" smtClean="0">
                <a:latin typeface="Arial Rounded MT Bold" panose="020F0704030504030204" pitchFamily="34" charset="0"/>
              </a:rPr>
              <a:t>2020</a:t>
            </a:r>
            <a:endParaRPr lang="pl-PL" sz="6000" dirty="0">
              <a:latin typeface="Arial Rounded MT Bold" panose="020F0704030504030204" pitchFamily="34" charset="0"/>
            </a:endParaRP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35271" y="5947836"/>
            <a:ext cx="5212976" cy="880212"/>
          </a:xfrm>
        </p:spPr>
        <p:txBody>
          <a:bodyPr rtlCol="0"/>
          <a:lstStyle/>
          <a:p>
            <a:pPr rtl="0"/>
            <a:r>
              <a:rPr lang="pl-PL" sz="3600" dirty="0" smtClean="0"/>
              <a:t>rok szkolny 2019/2020</a:t>
            </a:r>
            <a:endParaRPr lang="pl-PL" sz="3600" dirty="0"/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6535271" cy="6830674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PORÓWNANIE</a:t>
            </a:r>
          </a:p>
          <a:p>
            <a:pPr algn="ctr"/>
            <a:endParaRPr lang="pl-PL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l-PL" dirty="0" smtClean="0"/>
              <a:t>wyników  uczniów</a:t>
            </a:r>
          </a:p>
          <a:p>
            <a:pPr algn="ctr"/>
            <a:r>
              <a:rPr lang="pl-PL" dirty="0" smtClean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naszej szkoły</a:t>
            </a:r>
          </a:p>
          <a:p>
            <a:pPr algn="ctr"/>
            <a:endParaRPr lang="pl-PL" sz="1400" dirty="0" smtClean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l-PL" dirty="0" smtClean="0"/>
              <a:t>na  tle  wyników</a:t>
            </a:r>
          </a:p>
          <a:p>
            <a:pPr algn="ctr"/>
            <a:r>
              <a:rPr lang="pl-PL" dirty="0" smtClean="0"/>
              <a:t>innych szkół:</a:t>
            </a:r>
          </a:p>
          <a:p>
            <a:pPr algn="ctr"/>
            <a:endParaRPr lang="pl-PL" sz="1400" dirty="0" smtClean="0"/>
          </a:p>
          <a:p>
            <a:pPr marL="901700" indent="442913" algn="l">
              <a:buFontTx/>
              <a:buChar char="-"/>
            </a:pPr>
            <a:r>
              <a:rPr lang="pl-PL" dirty="0" smtClean="0"/>
              <a:t>Ursynowa</a:t>
            </a:r>
          </a:p>
          <a:p>
            <a:pPr marL="901700" indent="442913" algn="l">
              <a:buFontTx/>
              <a:buChar char="-"/>
            </a:pPr>
            <a:r>
              <a:rPr lang="pl-PL" dirty="0" smtClean="0"/>
              <a:t>Warszawy</a:t>
            </a:r>
          </a:p>
          <a:p>
            <a:pPr marL="901700" indent="442913" algn="l">
              <a:buFontTx/>
              <a:buChar char="-"/>
            </a:pPr>
            <a:r>
              <a:rPr lang="pl-PL" dirty="0" smtClean="0"/>
              <a:t>woj. mazowieckiego</a:t>
            </a:r>
          </a:p>
          <a:p>
            <a:pPr marL="901700" indent="442913" algn="l">
              <a:buFontTx/>
              <a:buChar char="-"/>
            </a:pPr>
            <a:r>
              <a:rPr lang="pl-PL" dirty="0" smtClean="0"/>
              <a:t>Polski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— symbol zastępczy 11" descr="sala konferencyjna">
            <a:extLst>
              <a:ext uri="{FF2B5EF4-FFF2-40B4-BE49-F238E27FC236}">
                <a16:creationId xmlns:a16="http://schemas.microsoft.com/office/drawing/2014/main" xmlns="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1" name="Title 10" hidden="1">
            <a:extLst>
              <a:ext uri="{FF2B5EF4-FFF2-40B4-BE49-F238E27FC236}">
                <a16:creationId xmlns:a16="http://schemas.microsoft.com/office/drawing/2014/main" xmlns="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err="1"/>
              <a:t>Large</a:t>
            </a:r>
            <a:r>
              <a:rPr lang="pl-PL" dirty="0"/>
              <a:t> image</a:t>
            </a:r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637929" cy="2918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600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Sprawdzian szóstoklasistów</a:t>
            </a:r>
            <a:r>
              <a:rPr lang="pl-PL" sz="6000" dirty="0" smtClean="0"/>
              <a:t/>
            </a:r>
            <a:br>
              <a:rPr lang="pl-PL" sz="6000" dirty="0" smtClean="0"/>
            </a:br>
            <a:r>
              <a:rPr lang="pl-PL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2002</a:t>
            </a:r>
            <a:r>
              <a:rPr lang="pl-PL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</a:t>
            </a:r>
            <a:r>
              <a:rPr lang="pl-PL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2014</a:t>
            </a:r>
            <a:endParaRPr lang="pl-PL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kst — symbol zastępczy 13">
            <a:extLst>
              <a:ext uri="{FF2B5EF4-FFF2-40B4-BE49-F238E27FC236}">
                <a16:creationId xmlns:a16="http://schemas.microsoft.com/office/drawing/2014/main" xmlns="" id="{F278402B-CA7D-4F5B-B3FA-ED74AB3CFB6C}"/>
              </a:ext>
            </a:extLst>
          </p:cNvPr>
          <p:cNvSpPr txBox="1">
            <a:spLocks/>
          </p:cNvSpPr>
          <p:nvPr/>
        </p:nvSpPr>
        <p:spPr>
          <a:xfrm>
            <a:off x="-1" y="2743200"/>
            <a:ext cx="7637929" cy="4114569"/>
          </a:xfrm>
          <a:prstGeom prst="rect">
            <a:avLst/>
          </a:prstGeom>
          <a:solidFill>
            <a:schemeClr val="accent5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 smtClean="0">
                <a:solidFill>
                  <a:schemeClr val="bg1"/>
                </a:solidFill>
                <a:latin typeface="+mj-lt"/>
              </a:rPr>
              <a:t>uczniowie pisali </a:t>
            </a:r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arkusz</a:t>
            </a:r>
            <a:r>
              <a:rPr lang="pl-P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3200" dirty="0" smtClean="0">
                <a:solidFill>
                  <a:schemeClr val="bg1"/>
                </a:solidFill>
                <a:latin typeface="+mj-lt"/>
              </a:rPr>
              <a:t>sprawdzający wiedzę  z czterech przedmiotów: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języka polskiego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matematyki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przyrody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historii</a:t>
            </a:r>
          </a:p>
          <a:p>
            <a:endParaRPr lang="pl-PL" sz="10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+mj-lt"/>
              </a:rPr>
              <a:t>Mogli zdobyć maksymalnie </a:t>
            </a:r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40</a:t>
            </a:r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pkt</a:t>
            </a:r>
            <a:r>
              <a:rPr lang="pl-PL" sz="3200" dirty="0" smtClean="0">
                <a:solidFill>
                  <a:schemeClr val="bg1"/>
                </a:solidFill>
                <a:latin typeface="+mj-lt"/>
              </a:rPr>
              <a:t>.</a:t>
            </a:r>
            <a:endParaRPr lang="pl-PL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99" y="554627"/>
            <a:ext cx="3147438" cy="80116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99" y="1669789"/>
            <a:ext cx="2577675" cy="8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3200401" y="278704"/>
            <a:ext cx="6320118" cy="360000"/>
          </a:xfrm>
        </p:spPr>
        <p:txBody>
          <a:bodyPr/>
          <a:lstStyle/>
          <a:p>
            <a:r>
              <a:rPr lang="pl-PL" dirty="0" smtClean="0"/>
              <a:t>ILOŚĆ  ZDOBYTYCH  PUNKTÓW  </a:t>
            </a:r>
            <a:r>
              <a:rPr lang="pl-PL" sz="2000" b="0" dirty="0" smtClean="0"/>
              <a:t>(max 40 pkt.)</a:t>
            </a:r>
            <a:endParaRPr lang="pl-PL" sz="2000" b="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961304"/>
              </p:ext>
            </p:extLst>
          </p:nvPr>
        </p:nvGraphicFramePr>
        <p:xfrm>
          <a:off x="376516" y="893762"/>
          <a:ext cx="11161061" cy="5106434"/>
        </p:xfrm>
        <a:graphic>
          <a:graphicData uri="http://schemas.openxmlformats.org/drawingml/2006/table">
            <a:tbl>
              <a:tblPr firstRow="1" firstCol="1" bandRow="1"/>
              <a:tblGrid>
                <a:gridCol w="3917101"/>
                <a:gridCol w="1448792"/>
                <a:gridCol w="1448792"/>
                <a:gridCol w="1448792"/>
                <a:gridCol w="1448792"/>
                <a:gridCol w="1448792"/>
              </a:tblGrid>
              <a:tr h="83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ŚREDNIA </a:t>
                      </a:r>
                      <a:r>
                        <a:rPr lang="pl-PL" sz="2400" b="1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punktów dla</a:t>
                      </a: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 r.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 r.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2012 r.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2011 r.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2010 r.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3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pl-PL" sz="3200" b="1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naszej  szkoły</a:t>
                      </a:r>
                      <a:endParaRPr lang="pl-PL" sz="320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33,75</a:t>
                      </a:r>
                      <a:endParaRPr lang="pl-PL" sz="320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32,25</a:t>
                      </a:r>
                      <a:endParaRPr lang="pl-PL" sz="320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33,70</a:t>
                      </a:r>
                      <a:endParaRPr lang="pl-PL" sz="320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30,67</a:t>
                      </a:r>
                      <a:endParaRPr lang="pl-PL" sz="320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32,70</a:t>
                      </a:r>
                      <a:endParaRPr lang="pl-PL" sz="320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Ursynowa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32,91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31,77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29,75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31,07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31,76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Warszawy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30,57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29,00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27,34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29,13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29,06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woj. mazowieckiego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26,98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25,22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23,87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25,96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25,58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kraju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25,82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24,03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22,75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25,27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24,56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szkół niepublicznych </a:t>
                      </a:r>
                      <a:endParaRPr lang="pl-PL" sz="2400" dirty="0" smtClean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w </a:t>
                      </a: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kraju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29,3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28,30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27,11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28,31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29,11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518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3200401" y="278704"/>
            <a:ext cx="6320118" cy="360000"/>
          </a:xfrm>
        </p:spPr>
        <p:txBody>
          <a:bodyPr/>
          <a:lstStyle/>
          <a:p>
            <a:r>
              <a:rPr lang="pl-PL" dirty="0" smtClean="0"/>
              <a:t>WYNIKI  W  SKALI  STANINOWEJ  </a:t>
            </a:r>
            <a:r>
              <a:rPr lang="pl-PL" sz="2000" b="0" dirty="0" smtClean="0"/>
              <a:t>(max 9)</a:t>
            </a:r>
            <a:endParaRPr lang="pl-PL" sz="2000" b="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28976"/>
              </p:ext>
            </p:extLst>
          </p:nvPr>
        </p:nvGraphicFramePr>
        <p:xfrm>
          <a:off x="376516" y="893762"/>
          <a:ext cx="11161061" cy="4915367"/>
        </p:xfrm>
        <a:graphic>
          <a:graphicData uri="http://schemas.openxmlformats.org/drawingml/2006/table">
            <a:tbl>
              <a:tblPr firstRow="1" firstCol="1" bandRow="1"/>
              <a:tblGrid>
                <a:gridCol w="3917101"/>
                <a:gridCol w="1448792"/>
                <a:gridCol w="1448792"/>
                <a:gridCol w="1448792"/>
                <a:gridCol w="1448792"/>
                <a:gridCol w="1448792"/>
              </a:tblGrid>
              <a:tr h="83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STANIN: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 r.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 r.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2012 r.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2011 r.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2010 r.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3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szkoła</a:t>
                      </a:r>
                      <a:endParaRPr lang="pl-PL" sz="320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pl-PL" sz="320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pl-PL" sz="320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pl-PL" sz="320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pl-PL" sz="320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pl-PL" sz="320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Ursynów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Warszawa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woj. mazowieckie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kraj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szkoły niepubliczne w kraju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pl-PL" sz="2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pl-PL" sz="2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357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6" descr="so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571" y="235148"/>
            <a:ext cx="6347090" cy="3824028"/>
          </a:xfrm>
          <a:prstGeom prst="rect">
            <a:avLst/>
          </a:prstGeom>
        </p:spPr>
      </p:pic>
      <p:sp>
        <p:nvSpPr>
          <p:cNvPr id="7" name="Tytuł 13">
            <a:extLst>
              <a:ext uri="{FF2B5EF4-FFF2-40B4-BE49-F238E27FC236}">
                <a16:creationId xmlns:a16="http://schemas.microsoft.com/office/drawing/2014/main" xmlns="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571" y="4249270"/>
            <a:ext cx="11678650" cy="2447365"/>
          </a:xfrm>
        </p:spPr>
        <p:txBody>
          <a:bodyPr rtlCol="0"/>
          <a:lstStyle/>
          <a:p>
            <a:pPr algn="ctr"/>
            <a:r>
              <a:rPr lang="pl-PL" sz="500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pl-PL" sz="500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pl-PL" sz="4500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to efekt wspólnego wysiłku </a:t>
            </a:r>
            <a:r>
              <a:rPr lang="pl-PL" sz="450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i systematycznej </a:t>
            </a:r>
            <a:r>
              <a:rPr lang="pl-PL" sz="45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pracy </a:t>
            </a:r>
            <a:r>
              <a:rPr lang="pl-PL" sz="4500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uczniów i nauczycieli</a:t>
            </a:r>
            <a:br>
              <a:rPr lang="pl-PL" sz="4500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pl-PL" sz="4500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trwającej kilka lat, które spędzili razem w </a:t>
            </a:r>
            <a:r>
              <a:rPr lang="pl-PL" sz="450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naszej szkole</a:t>
            </a:r>
            <a:endParaRPr lang="pl-PL" sz="4500" dirty="0">
              <a:solidFill>
                <a:schemeClr val="accent5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ytuł 13">
            <a:extLst>
              <a:ext uri="{FF2B5EF4-FFF2-40B4-BE49-F238E27FC236}">
                <a16:creationId xmlns:a16="http://schemas.microsoft.com/office/drawing/2014/main" xmlns="" id="{6C38D7A9-9299-4108-BB08-026F4B9CAE7B}"/>
              </a:ext>
            </a:extLst>
          </p:cNvPr>
          <p:cNvSpPr txBox="1">
            <a:spLocks/>
          </p:cNvSpPr>
          <p:nvPr/>
        </p:nvSpPr>
        <p:spPr>
          <a:xfrm>
            <a:off x="6880334" y="2296765"/>
            <a:ext cx="5074887" cy="1762411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5400" b="1" kern="12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Sukcesy </a:t>
            </a:r>
          </a:p>
          <a:p>
            <a:pPr algn="ctr"/>
            <a:r>
              <a:rPr lang="pl-PL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naszych uczniów</a:t>
            </a:r>
            <a:endParaRPr lang="pl-PL" dirty="0">
              <a:solidFill>
                <a:schemeClr val="accent5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36" y="235148"/>
            <a:ext cx="5027785" cy="11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— symbol zastępczy 31" descr="klaszczące ręce">
            <a:extLst>
              <a:ext uri="{FF2B5EF4-FFF2-40B4-BE49-F238E27FC236}">
                <a16:creationId xmlns:a16="http://schemas.microsoft.com/office/drawing/2014/main" xmlns="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80102" cy="6858000"/>
          </a:xfrm>
        </p:spPr>
      </p:pic>
      <p:sp>
        <p:nvSpPr>
          <p:cNvPr id="14" name="Tytuł 13">
            <a:extLst>
              <a:ext uri="{FF2B5EF4-FFF2-40B4-BE49-F238E27FC236}">
                <a16:creationId xmlns:a16="http://schemas.microsoft.com/office/drawing/2014/main" xmlns="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6366" y="2798354"/>
            <a:ext cx="6315634" cy="1013684"/>
          </a:xfrm>
        </p:spPr>
        <p:txBody>
          <a:bodyPr rtlCol="0"/>
          <a:lstStyle/>
          <a:p>
            <a:pPr rtl="0"/>
            <a:r>
              <a:rPr lang="pl-PL" dirty="0" smtClean="0"/>
              <a:t>Dziękujemy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713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753570"/>
              </p:ext>
            </p:extLst>
          </p:nvPr>
        </p:nvGraphicFramePr>
        <p:xfrm>
          <a:off x="534383" y="364635"/>
          <a:ext cx="11150127" cy="55977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181923"/>
                <a:gridCol w="3227293"/>
                <a:gridCol w="1788460"/>
                <a:gridCol w="2038814"/>
                <a:gridCol w="1913637"/>
              </a:tblGrid>
              <a:tr h="7493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średnie wyniki uczniów (2020):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J.POLSKI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MATEMATYKA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J.ANGIELSKI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</a:tr>
              <a:tr h="6209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3200" b="1" u="none" strike="noStrike" spc="100" baseline="0" dirty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NASZA  SZKOŁA</a:t>
                      </a:r>
                      <a:endParaRPr lang="pl-PL" sz="3200" b="1" i="0" u="none" strike="noStrike" spc="100" baseline="0" dirty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6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3300" b="1" u="none" strike="noStrike" dirty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72%</a:t>
                      </a:r>
                      <a:endParaRPr lang="pl-PL" sz="3300" b="1" i="0" u="none" strike="noStrike" dirty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3300" b="1" u="none" strike="noStrike" dirty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87%</a:t>
                      </a:r>
                      <a:endParaRPr lang="pl-PL" sz="3300" b="1" i="0" u="none" strike="noStrike" dirty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3300" b="1" u="none" strike="noStrike" dirty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90%</a:t>
                      </a:r>
                      <a:endParaRPr lang="pl-PL" sz="3300" b="1" i="0" u="none" strike="noStrike" dirty="0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</a:tr>
              <a:tr h="6209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</a:rPr>
                        <a:t>Warszawa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</a:rPr>
                        <a:t>URSYNÓW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82%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</a:tr>
              <a:tr h="6209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m.st. WARSZAWA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68%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61%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6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74%</a:t>
                      </a:r>
                      <a:endParaRPr lang="pl-PL" sz="2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</a:tr>
              <a:tr h="6209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</a:rPr>
                        <a:t>woj. mazowieckie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woj</a:t>
                      </a:r>
                      <a:r>
                        <a:rPr lang="pl-PL" sz="2400" u="none" strike="noStrike" dirty="0" smtClean="0">
                          <a:effectLst/>
                        </a:rPr>
                        <a:t>. MAZOWIECKIE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62%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51%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59%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</a:tr>
              <a:tr h="8486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miasta powyżej                          100 tys.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67%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59%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71%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</a:tr>
              <a:tr h="6209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</a:rPr>
                        <a:t>Polska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 smtClean="0">
                          <a:effectLst/>
                        </a:rPr>
                        <a:t>POLSKA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59%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46%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54%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" dirty="0"/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endParaRPr lang="pl-PL" sz="100" dirty="0">
                        <a:latin typeface="Bookman Old Style" panose="02050604050505020204" pitchFamily="18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endParaRPr lang="pl-PL" sz="100" dirty="0">
                        <a:latin typeface="Bookman Old Style" panose="02050604050505020204" pitchFamily="18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endParaRPr lang="pl-PL" sz="100" dirty="0">
                        <a:latin typeface="Bookman Old Style" panose="02050604050505020204" pitchFamily="18" charset="0"/>
                      </a:endParaRPr>
                    </a:p>
                  </a:txBody>
                  <a:tcPr marL="20699" marR="20699" marT="20699" marB="0" anchor="ctr"/>
                </a:tc>
              </a:tr>
              <a:tr h="8486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</a:rPr>
                        <a:t>miasta powyżej                          100 tys.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63%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53%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64%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0699" marR="20699" marT="2069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40646"/>
              </p:ext>
            </p:extLst>
          </p:nvPr>
        </p:nvGraphicFramePr>
        <p:xfrm>
          <a:off x="134471" y="820270"/>
          <a:ext cx="12057529" cy="549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awartość — symbol zastępczy 3">
            <a:extLst>
              <a:ext uri="{FF2B5EF4-FFF2-40B4-BE49-F238E27FC236}">
                <a16:creationId xmlns:a16="http://schemas.microsoft.com/office/drawing/2014/main" xmlns="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3715" y="295527"/>
            <a:ext cx="9410074" cy="360961"/>
          </a:xfrm>
        </p:spPr>
        <p:txBody>
          <a:bodyPr rtlCol="0"/>
          <a:lstStyle/>
          <a:p>
            <a:pPr rtl="0"/>
            <a:r>
              <a:rPr lang="pl-PL" dirty="0" smtClean="0"/>
              <a:t>WYNIKI  NASZYCH  UCZNIÓW  NA  TLE  INNYCH  SZKÓŁ:</a:t>
            </a:r>
          </a:p>
        </p:txBody>
      </p:sp>
    </p:spTree>
    <p:extLst>
      <p:ext uri="{BB962C8B-B14F-4D97-AF65-F5344CB8AC3E}">
        <p14:creationId xmlns:p14="http://schemas.microsoft.com/office/powerpoint/2010/main" val="175445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3">
            <a:extLst>
              <a:ext uri="{FF2B5EF4-FFF2-40B4-BE49-F238E27FC236}">
                <a16:creationId xmlns:a16="http://schemas.microsoft.com/office/drawing/2014/main" xmlns="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rtl="0"/>
            <a:r>
              <a:rPr lang="pl-PL" dirty="0" smtClean="0"/>
              <a:t>WYNIKI   PROCENTOWE  OSIĄGNIĘTE  PRZEZ  POSZCZEGÓLNYCH  UCZNIÓW   </a:t>
            </a:r>
            <a:r>
              <a:rPr lang="pl-PL" sz="1800" b="0" dirty="0" smtClean="0"/>
              <a:t>(max 100%)</a:t>
            </a:r>
          </a:p>
          <a:p>
            <a:pPr rtl="0"/>
            <a:endParaRPr lang="pl-PL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350820"/>
              </p:ext>
            </p:extLst>
          </p:nvPr>
        </p:nvGraphicFramePr>
        <p:xfrm>
          <a:off x="1872010" y="716433"/>
          <a:ext cx="7809872" cy="329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287180"/>
              </p:ext>
            </p:extLst>
          </p:nvPr>
        </p:nvGraphicFramePr>
        <p:xfrm>
          <a:off x="3788333" y="4202454"/>
          <a:ext cx="4651189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566"/>
                <a:gridCol w="149262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średnia</a:t>
                      </a:r>
                      <a:r>
                        <a:rPr lang="pl-PL" sz="2000" baseline="0" dirty="0" smtClean="0"/>
                        <a:t>  NASZEJ  szkoły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72%</a:t>
                      </a:r>
                      <a:endParaRPr lang="pl-PL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szkół Ursynowa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70%</a:t>
                      </a:r>
                      <a:endParaRPr lang="pl-PL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szkół Warszawy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68%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szkół woj. </a:t>
                      </a:r>
                      <a:r>
                        <a:rPr lang="pl-PL" dirty="0" err="1" smtClean="0"/>
                        <a:t>mazow</a:t>
                      </a:r>
                      <a:r>
                        <a:rPr lang="pl-PL" dirty="0" smtClean="0"/>
                        <a:t>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62%</a:t>
                      </a:r>
                      <a:endParaRPr lang="pl-PL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Polski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59%</a:t>
                      </a:r>
                      <a:endParaRPr lang="pl-PL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13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278643"/>
              </p:ext>
            </p:extLst>
          </p:nvPr>
        </p:nvGraphicFramePr>
        <p:xfrm>
          <a:off x="3788333" y="4202454"/>
          <a:ext cx="4651189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566"/>
                <a:gridCol w="149262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średnia</a:t>
                      </a:r>
                      <a:r>
                        <a:rPr lang="pl-PL" sz="2000" baseline="0" dirty="0" smtClean="0"/>
                        <a:t>  NASZEJ  szkoły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87%</a:t>
                      </a:r>
                      <a:endParaRPr lang="pl-PL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szkół Ursynowa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70%</a:t>
                      </a:r>
                      <a:endParaRPr lang="pl-PL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szkół Warszawy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61%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szkół woj. </a:t>
                      </a:r>
                      <a:r>
                        <a:rPr lang="pl-PL" dirty="0" err="1" smtClean="0"/>
                        <a:t>mazow</a:t>
                      </a:r>
                      <a:r>
                        <a:rPr lang="pl-PL" dirty="0" smtClean="0"/>
                        <a:t>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51%</a:t>
                      </a:r>
                      <a:endParaRPr lang="pl-PL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Polski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46%</a:t>
                      </a:r>
                      <a:endParaRPr lang="pl-PL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863636"/>
              </p:ext>
            </p:extLst>
          </p:nvPr>
        </p:nvGraphicFramePr>
        <p:xfrm>
          <a:off x="1898903" y="900952"/>
          <a:ext cx="7756085" cy="2965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awartość — symbol zastępczy 3">
            <a:extLst>
              <a:ext uri="{FF2B5EF4-FFF2-40B4-BE49-F238E27FC236}">
                <a16:creationId xmlns:a16="http://schemas.microsoft.com/office/drawing/2014/main" xmlns="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rtl="0"/>
            <a:r>
              <a:rPr lang="pl-PL" dirty="0" smtClean="0"/>
              <a:t>WYNIKI   PROCENTOWE  OSIĄGNIĘTE  PRZEZ  POSZCZEGÓLNYCH  UCZNIÓW   </a:t>
            </a:r>
            <a:r>
              <a:rPr lang="pl-PL" sz="1800" b="0" dirty="0" smtClean="0"/>
              <a:t>(max 100%)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336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775075"/>
              </p:ext>
            </p:extLst>
          </p:nvPr>
        </p:nvGraphicFramePr>
        <p:xfrm>
          <a:off x="3788333" y="4202454"/>
          <a:ext cx="4651189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566"/>
                <a:gridCol w="149262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średnia</a:t>
                      </a:r>
                      <a:r>
                        <a:rPr lang="pl-PL" sz="2000" baseline="0" dirty="0" smtClean="0"/>
                        <a:t>  NASZEJ  szkoły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90%</a:t>
                      </a:r>
                      <a:endParaRPr lang="pl-PL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szkół Ursynowa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82%</a:t>
                      </a:r>
                      <a:endParaRPr lang="pl-PL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szkół Warszawy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74%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szkół woj. </a:t>
                      </a:r>
                      <a:r>
                        <a:rPr lang="pl-PL" dirty="0" err="1" smtClean="0"/>
                        <a:t>mazow</a:t>
                      </a:r>
                      <a:r>
                        <a:rPr lang="pl-PL" dirty="0" smtClean="0"/>
                        <a:t>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59%</a:t>
                      </a:r>
                      <a:endParaRPr lang="pl-PL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średnia Polski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54%</a:t>
                      </a:r>
                      <a:endParaRPr lang="pl-PL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473011"/>
              </p:ext>
            </p:extLst>
          </p:nvPr>
        </p:nvGraphicFramePr>
        <p:xfrm>
          <a:off x="1898903" y="912474"/>
          <a:ext cx="7769532" cy="3056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awartość — symbol zastępczy 3">
            <a:extLst>
              <a:ext uri="{FF2B5EF4-FFF2-40B4-BE49-F238E27FC236}">
                <a16:creationId xmlns:a16="http://schemas.microsoft.com/office/drawing/2014/main" xmlns="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8" y="355472"/>
            <a:ext cx="11483788" cy="360961"/>
          </a:xfrm>
        </p:spPr>
        <p:txBody>
          <a:bodyPr rtlCol="0"/>
          <a:lstStyle/>
          <a:p>
            <a:pPr rtl="0"/>
            <a:r>
              <a:rPr lang="pl-PL" dirty="0" smtClean="0"/>
              <a:t>WYNIKI   PROCENTOWE  OSIĄGNIĘTE  PRZEZ  POSZCZEGÓLNYCH  UCZNIÓW   </a:t>
            </a:r>
            <a:r>
              <a:rPr lang="pl-PL" sz="1800" b="0" dirty="0" smtClean="0"/>
              <a:t>(max 100%)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086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3">
            <a:extLst>
              <a:ext uri="{FF2B5EF4-FFF2-40B4-BE49-F238E27FC236}">
                <a16:creationId xmlns:a16="http://schemas.microsoft.com/office/drawing/2014/main" xmlns="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9913" y="301189"/>
            <a:ext cx="9490756" cy="360961"/>
          </a:xfrm>
        </p:spPr>
        <p:txBody>
          <a:bodyPr rtlCol="0"/>
          <a:lstStyle/>
          <a:p>
            <a:pPr rtl="0"/>
            <a:r>
              <a:rPr lang="pl-PL" dirty="0" smtClean="0"/>
              <a:t>NASZA  PRZEWAGA  NAD  INNYMI  </a:t>
            </a:r>
            <a:r>
              <a:rPr lang="pl-PL" sz="2000" b="0" dirty="0" smtClean="0"/>
              <a:t>(punkty procentowe) :</a:t>
            </a:r>
            <a:endParaRPr lang="pl-PL" sz="2000" b="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490706"/>
              </p:ext>
            </p:extLst>
          </p:nvPr>
        </p:nvGraphicFramePr>
        <p:xfrm>
          <a:off x="209013" y="866274"/>
          <a:ext cx="11870226" cy="478188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197303"/>
                <a:gridCol w="3561251"/>
                <a:gridCol w="2037224"/>
                <a:gridCol w="2037224"/>
                <a:gridCol w="2037224"/>
              </a:tblGrid>
              <a:tr h="68312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 smtClean="0">
                          <a:effectLst/>
                        </a:rPr>
                        <a:t>Różnica</a:t>
                      </a:r>
                    </a:p>
                    <a:p>
                      <a:pPr algn="ctr" fontAlgn="ctr"/>
                      <a:r>
                        <a:rPr lang="pl-PL" sz="1800" u="none" strike="noStrike" dirty="0" smtClean="0">
                          <a:effectLst/>
                        </a:rPr>
                        <a:t>(punkty procentowe) </a:t>
                      </a:r>
                    </a:p>
                    <a:p>
                      <a:pPr algn="ctr" fontAlgn="ctr"/>
                      <a:r>
                        <a:rPr lang="pl-PL" sz="2400" u="none" strike="noStrike" dirty="0" smtClean="0">
                          <a:effectLst/>
                        </a:rPr>
                        <a:t>między </a:t>
                      </a:r>
                      <a:r>
                        <a:rPr lang="pl-PL" sz="2400" u="none" strike="noStrike" dirty="0">
                          <a:effectLst/>
                        </a:rPr>
                        <a:t>wynikiem                                                </a:t>
                      </a:r>
                      <a:r>
                        <a:rPr lang="pl-PL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naszej szkoły</a:t>
                      </a:r>
                      <a:r>
                        <a:rPr lang="pl-PL" sz="2400" u="none" strike="noStrike" dirty="0">
                          <a:effectLst/>
                        </a:rPr>
                        <a:t>                                                   a </a:t>
                      </a:r>
                      <a:endParaRPr lang="pl-PL" sz="2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pl-PL" sz="2400" u="none" strike="noStrike" dirty="0" smtClean="0">
                          <a:effectLst/>
                        </a:rPr>
                        <a:t>wynikiem </a:t>
                      </a:r>
                    </a:p>
                    <a:p>
                      <a:pPr algn="ctr" fontAlgn="ctr"/>
                      <a:r>
                        <a:rPr lang="pl-PL" sz="2400" u="none" strike="noStrike" dirty="0" smtClean="0">
                          <a:effectLst/>
                        </a:rPr>
                        <a:t>szkół …</a:t>
                      </a:r>
                      <a:endParaRPr lang="pl-PL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J.POLSKI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MATEMAT.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J.ANGIELSKI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683126">
                <a:tc vMerge="1">
                  <a:txBody>
                    <a:bodyPr/>
                    <a:lstStyle/>
                    <a:p>
                      <a:pPr algn="ctr" fontAlgn="ctr"/>
                      <a:endParaRPr lang="pl-PL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… </a:t>
                      </a:r>
                      <a:r>
                        <a:rPr lang="pl-PL" sz="1800" u="none" strike="noStrike" dirty="0" smtClean="0">
                          <a:effectLst/>
                        </a:rPr>
                        <a:t>Ursynowa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 smtClean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+ 2</a:t>
                      </a:r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 smtClean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+ 17</a:t>
                      </a:r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 smtClean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+ 8</a:t>
                      </a:r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6831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… m.st. </a:t>
                      </a:r>
                      <a:r>
                        <a:rPr lang="pl-PL" sz="1800" u="none" strike="noStrike" dirty="0" smtClean="0">
                          <a:effectLst/>
                        </a:rPr>
                        <a:t>Warszawy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 smtClean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+ 4</a:t>
                      </a:r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 smtClean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+ 26</a:t>
                      </a:r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 smtClean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+ 16</a:t>
                      </a:r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6831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 … </a:t>
                      </a:r>
                      <a:r>
                        <a:rPr lang="pl-PL" sz="1800" u="none" strike="noStrike" dirty="0" smtClean="0">
                          <a:effectLst/>
                        </a:rPr>
                        <a:t>miast </a:t>
                      </a:r>
                      <a:r>
                        <a:rPr lang="pl-PL" sz="1800" u="none" strike="noStrike" dirty="0">
                          <a:effectLst/>
                        </a:rPr>
                        <a:t>woj</a:t>
                      </a:r>
                      <a:r>
                        <a:rPr lang="pl-PL" sz="1800" u="none" strike="noStrike" dirty="0" smtClean="0">
                          <a:effectLst/>
                        </a:rPr>
                        <a:t>. </a:t>
                      </a:r>
                      <a:r>
                        <a:rPr lang="pl-PL" sz="1800" u="none" strike="noStrike" dirty="0" err="1" smtClean="0">
                          <a:effectLst/>
                        </a:rPr>
                        <a:t>mazow</a:t>
                      </a:r>
                      <a:r>
                        <a:rPr lang="pl-PL" sz="1800" u="none" strike="noStrike" dirty="0">
                          <a:effectLst/>
                        </a:rPr>
                        <a:t>.                              </a:t>
                      </a:r>
                      <a:r>
                        <a:rPr lang="pl-PL" sz="1800" u="none" strike="noStrike" dirty="0" smtClean="0">
                          <a:effectLst/>
                        </a:rPr>
                        <a:t>powyżej </a:t>
                      </a:r>
                      <a:r>
                        <a:rPr lang="pl-PL" sz="1800" u="none" strike="noStrike" dirty="0">
                          <a:effectLst/>
                        </a:rPr>
                        <a:t>100 tys. 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 smtClean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+ 5</a:t>
                      </a:r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 smtClean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+ 28</a:t>
                      </a:r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 smtClean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+ 19</a:t>
                      </a:r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6831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… woj. </a:t>
                      </a:r>
                      <a:r>
                        <a:rPr lang="pl-PL" sz="1800" u="none" strike="noStrike" dirty="0" smtClean="0">
                          <a:effectLst/>
                        </a:rPr>
                        <a:t>mazowieckiego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 smtClean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+ 10</a:t>
                      </a:r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 smtClean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+ 36</a:t>
                      </a:r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 smtClean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+ 31</a:t>
                      </a:r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6831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… </a:t>
                      </a:r>
                      <a:r>
                        <a:rPr lang="pl-PL" sz="1800" u="none" strike="noStrike" dirty="0" smtClean="0">
                          <a:effectLst/>
                        </a:rPr>
                        <a:t>miast </a:t>
                      </a:r>
                      <a:r>
                        <a:rPr lang="pl-PL" sz="1800" u="none" strike="noStrike" dirty="0">
                          <a:effectLst/>
                        </a:rPr>
                        <a:t>w Polsce </a:t>
                      </a:r>
                      <a:r>
                        <a:rPr lang="pl-PL" sz="1800" u="none" strike="noStrike" dirty="0" smtClean="0">
                          <a:effectLst/>
                        </a:rPr>
                        <a:t>  powyżej </a:t>
                      </a:r>
                      <a:r>
                        <a:rPr lang="pl-PL" sz="1800" u="none" strike="noStrike" dirty="0">
                          <a:effectLst/>
                        </a:rPr>
                        <a:t>100 tys.</a:t>
                      </a:r>
                      <a:endParaRPr lang="pl-PL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 smtClean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+ 9</a:t>
                      </a:r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 smtClean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+ 34</a:t>
                      </a:r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 smtClean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+ 26</a:t>
                      </a:r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6831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</a:rPr>
                        <a:t>… Polsce</a:t>
                      </a:r>
                      <a:endParaRPr lang="pl-PL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 smtClean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+ 13</a:t>
                      </a:r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 smtClean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+ 41</a:t>
                      </a:r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 smtClean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+</a:t>
                      </a:r>
                      <a:r>
                        <a:rPr lang="pl-PL" sz="1700" u="none" strike="noStrike" baseline="0" dirty="0" smtClean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pl-PL" sz="1700" u="none" strike="noStrike" dirty="0" smtClean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36</a:t>
                      </a:r>
                      <a:r>
                        <a:rPr lang="pl-PL" sz="1700" u="none" strike="noStrike" dirty="0">
                          <a:effectLst/>
                          <a:latin typeface="Bookman Old Style" panose="020506040505050202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pl-PL" sz="17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18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— symbol zastępczy 10" descr="Biurko z komputerem, telefonem, książkami itp.">
            <a:extLst>
              <a:ext uri="{FF2B5EF4-FFF2-40B4-BE49-F238E27FC236}">
                <a16:creationId xmlns:a16="http://schemas.microsoft.com/office/drawing/2014/main" xmlns="" id="{2E7ADBC3-DECA-9F4C-9289-9E43C72759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412" y="-232"/>
            <a:ext cx="9780588" cy="68577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 txBox="1">
            <a:spLocks/>
          </p:cNvSpPr>
          <p:nvPr/>
        </p:nvSpPr>
        <p:spPr>
          <a:xfrm>
            <a:off x="0" y="-232"/>
            <a:ext cx="5378824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PORÓWNANIE</a:t>
            </a:r>
          </a:p>
          <a:p>
            <a:pPr algn="ctr"/>
            <a:endParaRPr lang="pl-PL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l-PL" dirty="0" smtClean="0"/>
              <a:t>wyników  uczniów</a:t>
            </a:r>
          </a:p>
          <a:p>
            <a:pPr algn="ctr"/>
            <a:r>
              <a:rPr lang="pl-PL" dirty="0" smtClean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naszej szkoły</a:t>
            </a:r>
          </a:p>
          <a:p>
            <a:pPr algn="ctr"/>
            <a:endParaRPr lang="pl-PL" sz="1400" dirty="0" smtClean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l-PL" dirty="0" smtClean="0"/>
              <a:t>na  tle  wyników</a:t>
            </a:r>
          </a:p>
          <a:p>
            <a:pPr algn="ctr"/>
            <a:r>
              <a:rPr lang="pl-PL" dirty="0" smtClean="0"/>
              <a:t>innych szkół:</a:t>
            </a:r>
          </a:p>
          <a:p>
            <a:pPr algn="ctr"/>
            <a:endParaRPr lang="pl-PL" sz="1400" dirty="0" smtClean="0"/>
          </a:p>
          <a:p>
            <a:pPr marL="538163" indent="363538" algn="l">
              <a:buFontTx/>
              <a:buChar char="-"/>
            </a:pPr>
            <a:r>
              <a:rPr lang="pl-PL" dirty="0" smtClean="0"/>
              <a:t>Ursynowa</a:t>
            </a:r>
          </a:p>
          <a:p>
            <a:pPr marL="538163" indent="363538" algn="l">
              <a:buFontTx/>
              <a:buChar char="-"/>
            </a:pPr>
            <a:r>
              <a:rPr lang="pl-PL" dirty="0" smtClean="0"/>
              <a:t>Warszawy</a:t>
            </a:r>
          </a:p>
          <a:p>
            <a:pPr marL="538163" indent="363538" algn="l">
              <a:buFontTx/>
              <a:buChar char="-"/>
            </a:pPr>
            <a:r>
              <a:rPr lang="pl-PL" dirty="0" smtClean="0"/>
              <a:t>woj. mazowieckiego</a:t>
            </a:r>
          </a:p>
          <a:p>
            <a:pPr marL="538163" indent="363538" algn="l">
              <a:buFontTx/>
              <a:buChar char="-"/>
            </a:pPr>
            <a:r>
              <a:rPr lang="pl-PL" dirty="0" smtClean="0"/>
              <a:t>Polski </a:t>
            </a:r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 txBox="1">
            <a:spLocks/>
          </p:cNvSpPr>
          <p:nvPr/>
        </p:nvSpPr>
        <p:spPr>
          <a:xfrm>
            <a:off x="6011957" y="0"/>
            <a:ext cx="5546911" cy="985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180000" rIns="180000" bIns="180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6000" dirty="0" smtClean="0"/>
              <a:t>wiosna  </a:t>
            </a:r>
            <a:r>
              <a:rPr lang="pl-PL" sz="6000" dirty="0" smtClean="0">
                <a:latin typeface="Arial Rounded MT Bold" panose="020F0704030504030204" pitchFamily="34" charset="0"/>
              </a:rPr>
              <a:t>2019</a:t>
            </a:r>
            <a:endParaRPr lang="pl-PL" sz="6000" dirty="0">
              <a:latin typeface="Arial Rounded MT Bold" panose="020F0704030504030204" pitchFamily="34" charset="0"/>
            </a:endParaRPr>
          </a:p>
        </p:txBody>
      </p:sp>
      <p:sp>
        <p:nvSpPr>
          <p:cNvPr id="5" name="Tekst — symbol zastępczy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11956" y="5688852"/>
            <a:ext cx="5546912" cy="880212"/>
          </a:xfrm>
          <a:solidFill>
            <a:schemeClr val="tx1">
              <a:lumMod val="85000"/>
              <a:lumOff val="15000"/>
            </a:schemeClr>
          </a:solidFill>
        </p:spPr>
        <p:txBody>
          <a:bodyPr rtlCol="0"/>
          <a:lstStyle/>
          <a:p>
            <a:pPr algn="ctr" rtl="0">
              <a:spcBef>
                <a:spcPts val="2400"/>
              </a:spcBef>
            </a:pPr>
            <a:endParaRPr lang="pl-PL" sz="1400" dirty="0" smtClean="0">
              <a:solidFill>
                <a:schemeClr val="bg1"/>
              </a:solidFill>
            </a:endParaRPr>
          </a:p>
          <a:p>
            <a:pPr algn="ctr" rtl="0">
              <a:spcBef>
                <a:spcPts val="0"/>
              </a:spcBef>
            </a:pPr>
            <a:r>
              <a:rPr lang="pl-PL" sz="3600" dirty="0" smtClean="0">
                <a:solidFill>
                  <a:schemeClr val="bg1"/>
                </a:solidFill>
              </a:rPr>
              <a:t>rok szkolny 2018/2019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010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414_TF16411250.potx" id="{482CC0A0-17F1-49AD-8E7D-4F8D32618043}" vid="{C0060354-2FDD-402D-95A0-9400E98DA428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schemas.microsoft.com/office/2006/documentManagement/types"/>
    <ds:schemaRef ds:uri="http://schemas.microsoft.com/office/2006/metadata/properties"/>
    <ds:schemaRef ds:uri="fb0879af-3eba-417a-a55a-ffe6dcd6ca77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6dc4bcd6-49db-4c07-9060-8acfc67cef9f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Jasna prezentacja biznesowa</Template>
  <TotalTime>0</TotalTime>
  <Words>825</Words>
  <Application>Microsoft Office PowerPoint</Application>
  <PresentationFormat>Panoramiczny</PresentationFormat>
  <Paragraphs>356</Paragraphs>
  <Slides>24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4" baseType="lpstr">
      <vt:lpstr>Arial Unicode MS</vt:lpstr>
      <vt:lpstr>Arial</vt:lpstr>
      <vt:lpstr>Arial Rounded MT Bold</vt:lpstr>
      <vt:lpstr>Bookman Old Style</vt:lpstr>
      <vt:lpstr>Calibri</vt:lpstr>
      <vt:lpstr>Candara</vt:lpstr>
      <vt:lpstr>Corbel</vt:lpstr>
      <vt:lpstr>Times New Roman</vt:lpstr>
      <vt:lpstr>Wingdings</vt:lpstr>
      <vt:lpstr>Motyw pakietu Office</vt:lpstr>
      <vt:lpstr>WYNIKI   EGZAMINU  ÓSMOKLASISTÓW</vt:lpstr>
      <vt:lpstr>wiosna 2020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Large image</vt:lpstr>
      <vt:lpstr>Sprawdzian szóstoklasistów  2015   i   2014</vt:lpstr>
      <vt:lpstr>Prezentacja programu PowerPoint</vt:lpstr>
      <vt:lpstr>Prezentacja programu PowerPoint</vt:lpstr>
      <vt:lpstr>Large image</vt:lpstr>
      <vt:lpstr>Prezentacja programu PowerPoint</vt:lpstr>
      <vt:lpstr>Prezentacja programu PowerPoint</vt:lpstr>
      <vt:lpstr> to efekt wspólnego wysiłku i systematycznej pracy uczniów i nauczycieli trwającej kilka lat, które spędzili razem w naszej szkole</vt:lpstr>
      <vt:lpstr>Dziękujemy za uwagę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2021-01-24T17:02:48Z</dcterms:created>
  <dcterms:modified xsi:type="dcterms:W3CDTF">2021-01-25T13:16:26Z</dcterms:modified>
</cp:coreProperties>
</file>