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7"/>
  </p:notesMasterIdLst>
  <p:sldIdLst>
    <p:sldId id="277" r:id="rId2"/>
    <p:sldId id="279" r:id="rId3"/>
    <p:sldId id="257" r:id="rId4"/>
    <p:sldId id="267" r:id="rId5"/>
    <p:sldId id="258" r:id="rId6"/>
    <p:sldId id="268" r:id="rId7"/>
    <p:sldId id="270" r:id="rId8"/>
    <p:sldId id="272" r:id="rId9"/>
    <p:sldId id="271" r:id="rId10"/>
    <p:sldId id="259" r:id="rId11"/>
    <p:sldId id="275" r:id="rId12"/>
    <p:sldId id="274" r:id="rId13"/>
    <p:sldId id="273" r:id="rId14"/>
    <p:sldId id="265" r:id="rId15"/>
    <p:sldId id="276" r:id="rId16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000C"/>
    <a:srgbClr val="FF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09" autoAdjust="0"/>
  </p:normalViewPr>
  <p:slideViewPr>
    <p:cSldViewPr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24E91-0229-4F60-8214-FC55A4B5CAB3}" type="datetimeFigureOut">
              <a:rPr lang="sk-SK" smtClean="0"/>
              <a:pPr/>
              <a:t>20. 2. 2021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0723C-3B1D-43E5-B503-CC23B99F417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316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0723C-3B1D-43E5-B503-CC23B99F4178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8346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sk-SK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31" name="Zástupný symbol dátumu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84A0F9F-4D6C-41AB-B271-8F4B230096E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A0F9F-4D6C-41AB-B271-8F4B230096E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84A0F9F-4D6C-41AB-B271-8F4B230096E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F79E2-3794-4F92-B038-3E29BF37585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pPr>
              <a:defRPr/>
            </a:pPr>
            <a:fld id="{784A0F9F-4D6C-41AB-B271-8F4B230096E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EA783-23C4-4738-8718-3BDCDAD54A2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A0F9F-4D6C-41AB-B271-8F4B230096E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A0F9F-4D6C-41AB-B271-8F4B230096E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A0F9F-4D6C-41AB-B271-8F4B230096E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A0F9F-4D6C-41AB-B271-8F4B230096E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A0F9F-4D6C-41AB-B271-8F4B230096E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obrázka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nadpis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1" name="Zástupný symbol tex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7" name="Zástupný symbol dátumu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84A0F9F-4D6C-41AB-B271-8F4B230096E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slow">
    <p:pull/>
    <p:sndAc>
      <p:stSnd>
        <p:snd r:embed="rId13" name="arrow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4539334"/>
            <a:ext cx="2952328" cy="167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420888"/>
            <a:ext cx="2376264" cy="186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http://www.oskole.sk/images/UholZSobr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896527"/>
            <a:ext cx="2016224" cy="1380346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3282214" y="5540999"/>
            <a:ext cx="56671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altLang="sk-SK" sz="2000" b="1" i="1" dirty="0">
                <a:cs typeface="Arial" charset="0"/>
              </a:rPr>
              <a:t>Autor</a:t>
            </a:r>
            <a:r>
              <a:rPr lang="sk-SK" altLang="sk-SK" sz="2000" b="1" i="1" dirty="0" smtClean="0">
                <a:cs typeface="Arial" charset="0"/>
              </a:rPr>
              <a:t>:  Ing. Jana </a:t>
            </a:r>
            <a:r>
              <a:rPr lang="sk-SK" altLang="sk-SK" sz="2000" b="1" i="1" dirty="0" err="1" smtClean="0">
                <a:cs typeface="Arial" charset="0"/>
              </a:rPr>
              <a:t>Hronecová</a:t>
            </a:r>
            <a:endParaRPr lang="sk-SK" altLang="sk-SK" sz="2000" b="1" i="1" dirty="0">
              <a:cs typeface="Arial" charset="0"/>
            </a:endParaRPr>
          </a:p>
          <a:p>
            <a:r>
              <a:rPr lang="sk-SK" altLang="sk-SK" sz="2000" b="1" i="1" dirty="0">
                <a:cs typeface="Arial" charset="0"/>
              </a:rPr>
              <a:t>Škola</a:t>
            </a:r>
            <a:r>
              <a:rPr lang="sk-SK" altLang="sk-SK" sz="2000" b="1" i="1" dirty="0" smtClean="0">
                <a:cs typeface="Arial" charset="0"/>
              </a:rPr>
              <a:t>: </a:t>
            </a:r>
            <a:r>
              <a:rPr lang="sk-SK" altLang="sk-SK" sz="2000" b="1" i="1" dirty="0" err="1" smtClean="0">
                <a:cs typeface="Arial" charset="0"/>
              </a:rPr>
              <a:t>Zš</a:t>
            </a:r>
            <a:r>
              <a:rPr lang="sk-SK" altLang="sk-SK" sz="2000" b="1" i="1" dirty="0" smtClean="0">
                <a:cs typeface="Arial" charset="0"/>
              </a:rPr>
              <a:t> s </a:t>
            </a:r>
            <a:r>
              <a:rPr lang="sk-SK" altLang="sk-SK" sz="2000" b="1" i="1" dirty="0" err="1" smtClean="0">
                <a:cs typeface="Arial" charset="0"/>
              </a:rPr>
              <a:t>Mš</a:t>
            </a:r>
            <a:r>
              <a:rPr lang="sk-SK" altLang="sk-SK" sz="2000" b="1" i="1" dirty="0" smtClean="0">
                <a:cs typeface="Arial" charset="0"/>
              </a:rPr>
              <a:t> P. E. Dobšinského Teplý Vrch</a:t>
            </a:r>
            <a:endParaRPr lang="sk-SK" altLang="sk-SK" sz="2000" b="1" i="1" dirty="0">
              <a:cs typeface="Arial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251520" y="188640"/>
            <a:ext cx="87129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altLang="sk-SK" sz="4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PowerPoint v edukačnom procese</a:t>
            </a:r>
            <a:endParaRPr lang="sk-SK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2987824" y="1196752"/>
            <a:ext cx="5760640" cy="17871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sk-SK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Matematika </a:t>
            </a:r>
            <a:br>
              <a:rPr lang="sk-SK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</a:br>
            <a:r>
              <a:rPr lang="sk-SK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6.ročník</a:t>
            </a:r>
            <a:endParaRPr lang="sk-SK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3282214" y="2983912"/>
            <a:ext cx="516385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13800" b="1" i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UHLY</a:t>
            </a:r>
            <a:endParaRPr lang="sk-SK" sz="239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287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3" name="arrow.wav"/>
          </p:stSnd>
        </p:sndAc>
      </p:transition>
    </mc:Choice>
    <mc:Fallback xmlns="">
      <p:transition spd="slow">
        <p:fade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 rot="21005680">
            <a:off x="289595" y="127790"/>
            <a:ext cx="7776864" cy="1296144"/>
          </a:xfrm>
        </p:spPr>
        <p:txBody>
          <a:bodyPr>
            <a:normAutofit/>
            <a:scene3d>
              <a:camera prst="isometricOffAxis2Left"/>
              <a:lightRig rig="threePt" dir="t"/>
            </a:scene3d>
          </a:bodyPr>
          <a:lstStyle/>
          <a:p>
            <a:pPr algn="ctr" eaLnBrk="1" hangingPunct="1">
              <a:defRPr/>
            </a:pPr>
            <a:r>
              <a:rPr lang="sk-SK" sz="6000" b="1" dirty="0" smtClean="0">
                <a:solidFill>
                  <a:schemeClr val="tx2"/>
                </a:solidFill>
              </a:rPr>
              <a:t>Zapisovanie uhlov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sk-SK" b="1" u="sng" dirty="0" smtClean="0">
                <a:solidFill>
                  <a:schemeClr val="tx2"/>
                </a:solidFill>
              </a:rPr>
              <a:t>gréckymi písmenami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k-SK" dirty="0" smtClean="0">
                <a:cs typeface="Arial" charset="0"/>
              </a:rPr>
              <a:t>	</a:t>
            </a:r>
            <a:r>
              <a:rPr lang="el-GR" dirty="0" smtClean="0">
                <a:cs typeface="Arial" charset="0"/>
              </a:rPr>
              <a:t>α</a:t>
            </a:r>
            <a:r>
              <a:rPr lang="sk-SK" dirty="0" smtClean="0">
                <a:cs typeface="Arial" charset="0"/>
              </a:rPr>
              <a:t> – alfa</a:t>
            </a:r>
            <a:endParaRPr lang="el-GR" dirty="0" smtClean="0">
              <a:cs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sk-SK" dirty="0" smtClean="0"/>
              <a:t>	</a:t>
            </a:r>
            <a:r>
              <a:rPr lang="el-GR" dirty="0" smtClean="0">
                <a:cs typeface="Arial" charset="0"/>
              </a:rPr>
              <a:t>β</a:t>
            </a:r>
            <a:r>
              <a:rPr lang="sk-SK" dirty="0" smtClean="0">
                <a:cs typeface="Arial" charset="0"/>
              </a:rPr>
              <a:t> – beta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k-SK" dirty="0" smtClean="0">
                <a:cs typeface="Arial" charset="0"/>
              </a:rPr>
              <a:t>	</a:t>
            </a:r>
            <a:r>
              <a:rPr lang="el-GR" dirty="0" smtClean="0">
                <a:cs typeface="Arial" charset="0"/>
              </a:rPr>
              <a:t>γ</a:t>
            </a:r>
            <a:r>
              <a:rPr lang="sk-SK" dirty="0" smtClean="0">
                <a:cs typeface="Arial" charset="0"/>
              </a:rPr>
              <a:t> – gama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l-GR" dirty="0" smtClean="0">
              <a:cs typeface="Arial" charset="0"/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1042988" y="3789363"/>
            <a:ext cx="165735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1042988" y="4652963"/>
            <a:ext cx="18002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5132" name="Arc 12"/>
          <p:cNvSpPr>
            <a:spLocks/>
          </p:cNvSpPr>
          <p:nvPr/>
        </p:nvSpPr>
        <p:spPr bwMode="auto">
          <a:xfrm>
            <a:off x="1619250" y="4365625"/>
            <a:ext cx="73025" cy="647700"/>
          </a:xfrm>
          <a:custGeom>
            <a:avLst/>
            <a:gdLst>
              <a:gd name="T0" fmla="*/ 0 w 21600"/>
              <a:gd name="T1" fmla="*/ 0 h 21600"/>
              <a:gd name="T2" fmla="*/ 73025 w 21600"/>
              <a:gd name="T3" fmla="*/ 647700 h 21600"/>
              <a:gd name="T4" fmla="*/ 0 w 21600"/>
              <a:gd name="T5" fmla="*/ 6477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2411413" y="3860800"/>
            <a:ext cx="730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339975" y="5516563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>
                <a:latin typeface="Garamond" pitchFamily="18" charset="0"/>
              </a:rPr>
              <a:t>A</a:t>
            </a:r>
          </a:p>
        </p:txBody>
      </p:sp>
      <p:sp>
        <p:nvSpPr>
          <p:cNvPr id="5151" name="Line 31"/>
          <p:cNvSpPr>
            <a:spLocks noChangeShapeType="1"/>
          </p:cNvSpPr>
          <p:nvPr/>
        </p:nvSpPr>
        <p:spPr bwMode="auto">
          <a:xfrm flipH="1">
            <a:off x="2484438" y="5300663"/>
            <a:ext cx="714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2124075" y="3429000"/>
            <a:ext cx="325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dirty="0">
                <a:latin typeface="Garamond" pitchFamily="18" charset="0"/>
              </a:rPr>
              <a:t>B</a:t>
            </a: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879475" y="4724400"/>
            <a:ext cx="33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>
                <a:latin typeface="Garamond" pitchFamily="18" charset="0"/>
              </a:rPr>
              <a:t>V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1331913" y="4437063"/>
            <a:ext cx="29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>
                <a:latin typeface="Garamond" pitchFamily="18" charset="0"/>
              </a:rPr>
              <a:t>α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500430" y="45720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400" dirty="0" smtClean="0"/>
              <a:t>Pri zápise uhla pomocou troch bodov  je </a:t>
            </a:r>
            <a:r>
              <a:rPr lang="sk-SK" sz="2400" b="1" dirty="0" smtClean="0">
                <a:solidFill>
                  <a:schemeClr val="tx2"/>
                </a:solidFill>
              </a:rPr>
              <a:t>VRCHOL VŽDY V STREDE ZÁPISU. </a:t>
            </a:r>
            <a:endParaRPr lang="sk-SK" sz="2400" b="1" dirty="0">
              <a:solidFill>
                <a:schemeClr val="tx2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324074" y="1700808"/>
            <a:ext cx="3527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None/>
              <a:defRPr/>
            </a:pPr>
            <a:r>
              <a:rPr lang="sk-SK" sz="2400" b="1" dirty="0"/>
              <a:t>Môžeme ho označiť:</a:t>
            </a:r>
            <a:endParaRPr lang="el-GR" sz="2400" b="1" dirty="0"/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sk-SK" sz="2400" b="1" u="sng" dirty="0" smtClean="0">
                <a:solidFill>
                  <a:schemeClr val="tx2"/>
                </a:solidFill>
              </a:rPr>
              <a:t>troma </a:t>
            </a:r>
            <a:r>
              <a:rPr lang="sk-SK" sz="2400" b="1" u="sng" dirty="0">
                <a:solidFill>
                  <a:schemeClr val="tx2"/>
                </a:solidFill>
              </a:rPr>
              <a:t>bodmi:</a:t>
            </a:r>
          </a:p>
          <a:p>
            <a:pPr eaLnBrk="1" hangingPunct="1">
              <a:buNone/>
              <a:defRPr/>
            </a:pPr>
            <a:r>
              <a:rPr lang="sk-SK" sz="2400" dirty="0" smtClean="0"/>
              <a:t>AVB</a:t>
            </a:r>
            <a:r>
              <a:rPr lang="sk-SK" sz="2400" dirty="0"/>
              <a:t>, CVD, XVY atď</a:t>
            </a:r>
            <a:r>
              <a:rPr lang="sk-SK" dirty="0"/>
              <a:t>.</a:t>
            </a:r>
          </a:p>
        </p:txBody>
      </p:sp>
    </p:spTree>
  </p:cSld>
  <p:clrMapOvr>
    <a:masterClrMapping/>
  </p:clrMapOvr>
  <p:transition spd="slow">
    <p:push dir="u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4" grpId="0" build="p"/>
      <p:bldP spid="5127" grpId="0" animBg="1"/>
      <p:bldP spid="5128" grpId="0" animBg="1"/>
      <p:bldP spid="5132" grpId="0" animBg="1"/>
      <p:bldP spid="5134" grpId="0" animBg="1"/>
      <p:bldP spid="5151" grpId="0" animBg="1"/>
      <p:bldP spid="1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fodor.sk/spectrum/Images/grectin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471" y="1582069"/>
            <a:ext cx="7676926" cy="4517904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51520" y="188641"/>
            <a:ext cx="7820942" cy="1382971"/>
          </a:xfrm>
          <a:prstGeom prst="rect">
            <a:avLst/>
          </a:prstGeom>
        </p:spPr>
        <p:txBody>
          <a:bodyPr>
            <a:prstTxWarp prst="textStop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Zapisovanie uhlov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6107917" y="1643050"/>
            <a:ext cx="500066" cy="4996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Zaoblený obdélník 4"/>
          <p:cNvSpPr/>
          <p:nvPr/>
        </p:nvSpPr>
        <p:spPr>
          <a:xfrm>
            <a:off x="1035819" y="1643050"/>
            <a:ext cx="500066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Zaoblený obdélník 5"/>
          <p:cNvSpPr/>
          <p:nvPr/>
        </p:nvSpPr>
        <p:spPr>
          <a:xfrm>
            <a:off x="1035819" y="2214554"/>
            <a:ext cx="500066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Zaoblený obdélník 6"/>
          <p:cNvSpPr/>
          <p:nvPr/>
        </p:nvSpPr>
        <p:spPr>
          <a:xfrm>
            <a:off x="1035819" y="2738929"/>
            <a:ext cx="500066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Zaoblený obdélník 7"/>
          <p:cNvSpPr/>
          <p:nvPr/>
        </p:nvSpPr>
        <p:spPr>
          <a:xfrm>
            <a:off x="1035819" y="3238995"/>
            <a:ext cx="500066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Zaoblený obdélník 8"/>
          <p:cNvSpPr/>
          <p:nvPr/>
        </p:nvSpPr>
        <p:spPr>
          <a:xfrm>
            <a:off x="1035819" y="3841021"/>
            <a:ext cx="500066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Zaoblený obdélník 9"/>
          <p:cNvSpPr/>
          <p:nvPr/>
        </p:nvSpPr>
        <p:spPr>
          <a:xfrm>
            <a:off x="3571868" y="5500702"/>
            <a:ext cx="500066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Zaoblený obdélník 10"/>
          <p:cNvSpPr/>
          <p:nvPr/>
        </p:nvSpPr>
        <p:spPr>
          <a:xfrm>
            <a:off x="6085426" y="5500702"/>
            <a:ext cx="500066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425" y="5040037"/>
            <a:ext cx="891456" cy="1458746"/>
          </a:xfrm>
          <a:prstGeom prst="rect">
            <a:avLst/>
          </a:prstGeom>
        </p:spPr>
      </p:pic>
    </p:spTree>
  </p:cSld>
  <p:clrMapOvr>
    <a:masterClrMapping/>
  </p:clrMapOvr>
  <p:transition spd="slow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356992"/>
            <a:ext cx="7858180" cy="29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ovéPole 3"/>
          <p:cNvSpPr txBox="1"/>
          <p:nvPr/>
        </p:nvSpPr>
        <p:spPr>
          <a:xfrm>
            <a:off x="303118" y="1714488"/>
            <a:ext cx="855554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/>
              <a:t>Narysuj si uhly do zošita, pomenuj ich  pomocou troch bodov 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aj gréckym písmenom .</a:t>
            </a:r>
          </a:p>
          <a:p>
            <a:endParaRPr lang="sk-SK" sz="2400" dirty="0"/>
          </a:p>
          <a:p>
            <a:r>
              <a:rPr lang="sk-SK" sz="2400" dirty="0" smtClean="0"/>
              <a:t>Vypíš ich ramená a vrcholy!</a:t>
            </a:r>
          </a:p>
          <a:p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332656"/>
            <a:ext cx="8991600" cy="1152128"/>
          </a:xfrm>
          <a:prstGeom prst="rect">
            <a:avLst/>
          </a:prstGeom>
        </p:spPr>
        <p:txBody>
          <a:bodyPr>
            <a:scene3d>
              <a:camera prst="isometricOffAxis1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ČO SME SI </a:t>
            </a:r>
            <a:r>
              <a:rPr kumimoji="0" lang="sk-SK" sz="36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ZAPAMäTALI</a:t>
            </a:r>
            <a:r>
              <a:rPr kumimoji="0" lang="sk-SK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...</a:t>
            </a:r>
          </a:p>
        </p:txBody>
      </p:sp>
    </p:spTree>
  </p:cSld>
  <p:clrMapOvr>
    <a:masterClrMapping/>
  </p:clrMapOvr>
  <p:transition spd="slow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85786" y="3429000"/>
            <a:ext cx="6661150" cy="2411413"/>
            <a:chOff x="589" y="1344"/>
            <a:chExt cx="4196" cy="1519"/>
          </a:xfrm>
        </p:grpSpPr>
        <p:sp>
          <p:nvSpPr>
            <p:cNvPr id="3" name="Line 7"/>
            <p:cNvSpPr>
              <a:spLocks noChangeShapeType="1"/>
            </p:cNvSpPr>
            <p:nvPr/>
          </p:nvSpPr>
          <p:spPr bwMode="auto">
            <a:xfrm>
              <a:off x="2767" y="2818"/>
              <a:ext cx="2018" cy="45"/>
            </a:xfrm>
            <a:prstGeom prst="line">
              <a:avLst/>
            </a:prstGeom>
            <a:noFill/>
            <a:ln w="47625">
              <a:solidFill>
                <a:srgbClr val="00000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Line 8"/>
            <p:cNvSpPr>
              <a:spLocks noChangeShapeType="1"/>
            </p:cNvSpPr>
            <p:nvPr/>
          </p:nvSpPr>
          <p:spPr bwMode="auto">
            <a:xfrm flipH="1">
              <a:off x="589" y="2818"/>
              <a:ext cx="2178" cy="22"/>
            </a:xfrm>
            <a:prstGeom prst="line">
              <a:avLst/>
            </a:prstGeom>
            <a:noFill/>
            <a:ln w="47625">
              <a:solidFill>
                <a:srgbClr val="00000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Line 9"/>
            <p:cNvSpPr>
              <a:spLocks noChangeShapeType="1"/>
            </p:cNvSpPr>
            <p:nvPr/>
          </p:nvSpPr>
          <p:spPr bwMode="auto">
            <a:xfrm flipV="1">
              <a:off x="2767" y="1344"/>
              <a:ext cx="1043" cy="1474"/>
            </a:xfrm>
            <a:prstGeom prst="line">
              <a:avLst/>
            </a:prstGeom>
            <a:noFill/>
            <a:ln w="47625">
              <a:solidFill>
                <a:srgbClr val="00000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 flipH="1" flipV="1">
              <a:off x="907" y="1570"/>
              <a:ext cx="1860" cy="1248"/>
            </a:xfrm>
            <a:prstGeom prst="line">
              <a:avLst/>
            </a:prstGeom>
            <a:noFill/>
            <a:ln w="47625">
              <a:solidFill>
                <a:srgbClr val="00000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cxnSp>
        <p:nvCxnSpPr>
          <p:cNvPr id="9" name="Přímá spojovací čára 8"/>
          <p:cNvCxnSpPr/>
          <p:nvPr/>
        </p:nvCxnSpPr>
        <p:spPr>
          <a:xfrm rot="5400000">
            <a:off x="1464447" y="5822173"/>
            <a:ext cx="357190" cy="1588"/>
          </a:xfrm>
          <a:prstGeom prst="line">
            <a:avLst/>
          </a:prstGeom>
          <a:ln w="28575">
            <a:solidFill>
              <a:srgbClr val="0000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rot="5400000">
            <a:off x="1678761" y="4036223"/>
            <a:ext cx="357190" cy="142876"/>
          </a:xfrm>
          <a:prstGeom prst="line">
            <a:avLst/>
          </a:prstGeom>
          <a:ln w="28575">
            <a:solidFill>
              <a:srgbClr val="0000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 rot="16200000" flipH="1">
            <a:off x="5322099" y="4036223"/>
            <a:ext cx="285752" cy="214314"/>
          </a:xfrm>
          <a:prstGeom prst="line">
            <a:avLst/>
          </a:prstGeom>
          <a:ln w="28575">
            <a:solidFill>
              <a:srgbClr val="0000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 rot="5400000">
            <a:off x="6094028" y="5764624"/>
            <a:ext cx="386556" cy="1588"/>
          </a:xfrm>
          <a:prstGeom prst="line">
            <a:avLst/>
          </a:prstGeom>
          <a:ln w="28575">
            <a:solidFill>
              <a:srgbClr val="0000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1714480" y="34290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00000C"/>
                </a:solidFill>
              </a:rPr>
              <a:t>K</a:t>
            </a:r>
            <a:endParaRPr lang="sk-SK" sz="2400" b="1" dirty="0">
              <a:solidFill>
                <a:srgbClr val="00000C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000628" y="3571876"/>
            <a:ext cx="37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00000C"/>
                </a:solidFill>
              </a:rPr>
              <a:t>L</a:t>
            </a:r>
            <a:endParaRPr lang="sk-SK" sz="2400" b="1" dirty="0">
              <a:solidFill>
                <a:srgbClr val="00000C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4071934" y="5857892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00000C"/>
                </a:solidFill>
              </a:rPr>
              <a:t>O</a:t>
            </a:r>
            <a:endParaRPr lang="sk-SK" sz="2400" b="1" dirty="0">
              <a:solidFill>
                <a:srgbClr val="00000C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6143636" y="600076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00000C"/>
                </a:solidFill>
              </a:rPr>
              <a:t>N</a:t>
            </a:r>
            <a:endParaRPr lang="sk-SK" sz="2400" b="1" dirty="0">
              <a:solidFill>
                <a:srgbClr val="00000C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428728" y="60007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00000C"/>
                </a:solidFill>
              </a:rPr>
              <a:t>M</a:t>
            </a:r>
            <a:endParaRPr lang="sk-SK" sz="2400" b="1" dirty="0">
              <a:solidFill>
                <a:srgbClr val="00000C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04800" y="2129986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Vyznač na obrázku oblúčikmi čo najviac uhlov </a:t>
            </a:r>
          </a:p>
          <a:p>
            <a:r>
              <a:rPr lang="sk-SK" sz="2400" dirty="0" smtClean="0"/>
              <a:t>a každý z nich správne pomenuj:</a:t>
            </a:r>
            <a:endParaRPr lang="sk-SK" sz="2400" dirty="0"/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304800" y="457200"/>
            <a:ext cx="7651576" cy="838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ČO SME SI </a:t>
            </a:r>
            <a:r>
              <a:rPr kumimoji="0" lang="sk-SK" sz="36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ZAPAMäTALI</a:t>
            </a:r>
            <a:r>
              <a:rPr kumimoji="0" lang="sk-SK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sk-SK" b="1" dirty="0" smtClean="0">
                <a:solidFill>
                  <a:schemeClr val="tx2"/>
                </a:solidFill>
              </a:rPr>
              <a:t>Nakoniec trocha teórie...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557338"/>
            <a:ext cx="8229600" cy="4525962"/>
          </a:xfrm>
        </p:spPr>
        <p:txBody>
          <a:bodyPr>
            <a:normAutofit/>
          </a:bodyPr>
          <a:lstStyle/>
          <a:p>
            <a:pPr lvl="4" eaLnBrk="1" hangingPunct="1">
              <a:lnSpc>
                <a:spcPct val="90000"/>
              </a:lnSpc>
              <a:defRPr/>
            </a:pPr>
            <a:endParaRPr lang="sk-SK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sk-SK" dirty="0" smtClean="0"/>
              <a:t>Z čoho sa skladá každý uhol ?	 ........................,      ........................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sk-SK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sk-SK" dirty="0" smtClean="0"/>
              <a:t>Koľko bodov musíme mať, aby sme vedeli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sk-SK" dirty="0" smtClean="0"/>
              <a:t>    uhol zapísať?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sk-SK" dirty="0" smtClean="0"/>
              <a:t>      ..............................................................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sk-SK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sk-SK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sk-SK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sk-SK" dirty="0" smtClean="0"/>
          </a:p>
        </p:txBody>
      </p:sp>
    </p:spTree>
  </p:cSld>
  <p:clrMapOvr>
    <a:masterClrMapping/>
  </p:clrMapOvr>
  <p:transition spd="slow">
    <p:push dir="u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normAutofit/>
          </a:bodyPr>
          <a:lstStyle/>
          <a:p>
            <a:r>
              <a:rPr lang="sk-SK" sz="4000" dirty="0" smtClean="0">
                <a:solidFill>
                  <a:schemeClr val="tx2"/>
                </a:solidFill>
              </a:rPr>
              <a:t>POKRAČOVANIE NABUDÚCE....</a:t>
            </a:r>
            <a:endParaRPr lang="sk-SK" sz="4000" dirty="0">
              <a:solidFill>
                <a:schemeClr val="tx2"/>
              </a:solidFill>
            </a:endParaRPr>
          </a:p>
        </p:txBody>
      </p:sp>
      <p:pic>
        <p:nvPicPr>
          <p:cNvPr id="44034" name="Picture 2" descr="http://w3.vw.sk/_cms/lexikon/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484784"/>
            <a:ext cx="3672408" cy="2021044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467544" y="5661248"/>
            <a:ext cx="7441428" cy="707886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sk-SK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 za pozornosť</a:t>
            </a:r>
            <a:endParaRPr lang="sk-SK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807" y="3754967"/>
            <a:ext cx="3462474" cy="1923859"/>
          </a:xfrm>
          <a:prstGeom prst="rect">
            <a:avLst/>
          </a:prstGeom>
        </p:spPr>
      </p:pic>
      <p:pic>
        <p:nvPicPr>
          <p:cNvPr id="2056" name="Picture 8" descr="edu02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17070"/>
            <a:ext cx="2760908" cy="357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 txBox="1">
            <a:spLocks noGrp="1"/>
          </p:cNvSpPr>
          <p:nvPr>
            <p:ph idx="1"/>
          </p:nvPr>
        </p:nvSpPr>
        <p:spPr>
          <a:xfrm>
            <a:off x="250825" y="1490663"/>
            <a:ext cx="8893175" cy="4684712"/>
          </a:xfrm>
        </p:spPr>
        <p:txBody>
          <a:bodyPr>
            <a:normAutofit lnSpcReduction="10000"/>
          </a:bodyPr>
          <a:lstStyle/>
          <a:p>
            <a:pPr eaLnBrk="1">
              <a:lnSpc>
                <a:spcPct val="80000"/>
              </a:lnSpc>
              <a:spcBef>
                <a:spcPts val="400"/>
              </a:spcBef>
              <a:buSzPct val="95000"/>
              <a:buFont typeface="Wingdings" panose="05000000000000000000" pitchFamily="2" charset="2"/>
              <a:buChar char=""/>
            </a:pPr>
            <a:r>
              <a:rPr altLang="sk-SK" sz="20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Kompetencie</a:t>
            </a:r>
            <a:r>
              <a:rPr altLang="sk-SK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sk-SK" altLang="sk-SK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altLang="sk-SK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sk-SK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učiť</a:t>
            </a:r>
            <a:r>
              <a:rPr alt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sk-SK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alt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poznať a označiť uhol</a:t>
            </a:r>
            <a:endParaRPr altLang="sk-SK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>
              <a:lnSpc>
                <a:spcPct val="80000"/>
              </a:lnSpc>
              <a:spcBef>
                <a:spcPts val="400"/>
              </a:spcBef>
              <a:buSzPct val="95000"/>
              <a:buNone/>
            </a:pPr>
            <a:r>
              <a:rPr alt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- </a:t>
            </a:r>
            <a:r>
              <a:rPr lang="sk-SK" alt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grécka abeceda</a:t>
            </a:r>
            <a:r>
              <a:rPr alt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eaLnBrk="1">
              <a:lnSpc>
                <a:spcPct val="80000"/>
              </a:lnSpc>
              <a:spcBef>
                <a:spcPts val="400"/>
              </a:spcBef>
              <a:buSzPct val="95000"/>
              <a:buNone/>
            </a:pPr>
            <a:r>
              <a:rPr alt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eaLnBrk="1">
              <a:lnSpc>
                <a:spcPct val="80000"/>
              </a:lnSpc>
              <a:spcBef>
                <a:spcPts val="400"/>
              </a:spcBef>
              <a:buSzPct val="95000"/>
              <a:buFont typeface="Wingdings" panose="05000000000000000000" pitchFamily="2" charset="2"/>
              <a:buChar char=""/>
            </a:pPr>
            <a:r>
              <a:rPr altLang="sk-SK" sz="20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Výchovno-vzdelávací</a:t>
            </a:r>
            <a:r>
              <a:rPr altLang="sk-SK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sk-SK" sz="20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cieľ</a:t>
            </a:r>
            <a:r>
              <a:rPr altLang="sk-SK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altLang="sk-SK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sk-SK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Osvoj</a:t>
            </a:r>
            <a:r>
              <a:rPr lang="sk-SK" alt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altLang="sk-SK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</a:t>
            </a:r>
            <a:r>
              <a:rPr alt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sk-SK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alt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pojmu uhol. Pomenovať uhol</a:t>
            </a:r>
          </a:p>
          <a:p>
            <a:pPr marL="0" indent="0" eaLnBrk="1">
              <a:lnSpc>
                <a:spcPct val="80000"/>
              </a:lnSpc>
              <a:spcBef>
                <a:spcPts val="400"/>
              </a:spcBef>
              <a:buSzPct val="95000"/>
              <a:buNone/>
            </a:pPr>
            <a:r>
              <a:rPr lang="sk-SK" alt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arabskými aj gréckymi písmenami. </a:t>
            </a:r>
          </a:p>
          <a:p>
            <a:pPr eaLnBrk="1">
              <a:lnSpc>
                <a:spcPct val="80000"/>
              </a:lnSpc>
              <a:spcBef>
                <a:spcPts val="400"/>
              </a:spcBef>
              <a:buSzPct val="95000"/>
              <a:buFont typeface="Wingdings" panose="05000000000000000000" pitchFamily="2" charset="2"/>
              <a:buChar char=""/>
            </a:pPr>
            <a:endParaRPr lang="sk-SK" altLang="sk-SK" sz="1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lnSpc>
                <a:spcPct val="80000"/>
              </a:lnSpc>
              <a:spcBef>
                <a:spcPts val="400"/>
              </a:spcBef>
              <a:buSzPct val="95000"/>
              <a:buFont typeface="Wingdings" panose="05000000000000000000" pitchFamily="2" charset="2"/>
              <a:buChar char=""/>
            </a:pPr>
            <a:r>
              <a:rPr altLang="sk-SK" sz="20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Obsahový</a:t>
            </a:r>
            <a:r>
              <a:rPr altLang="sk-SK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sk-SK" sz="20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štandard</a:t>
            </a:r>
            <a:r>
              <a:rPr altLang="sk-SK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altLang="sk-SK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Uhly a ich pomenovanie</a:t>
            </a:r>
            <a:r>
              <a:rPr alt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alt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altLang="sk-SK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lnSpc>
                <a:spcPct val="80000"/>
              </a:lnSpc>
              <a:spcBef>
                <a:spcPts val="400"/>
              </a:spcBef>
              <a:buSzPct val="95000"/>
              <a:buFont typeface="Wingdings" panose="05000000000000000000" pitchFamily="2" charset="2"/>
              <a:buChar char=""/>
            </a:pPr>
            <a:r>
              <a:rPr altLang="sk-SK" sz="20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Výkonový</a:t>
            </a:r>
            <a:r>
              <a:rPr altLang="sk-SK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sk-SK" sz="20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štandard</a:t>
            </a:r>
            <a:r>
              <a:rPr altLang="sk-SK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sk-SK" altLang="sk-SK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Vyhľadať uhly v bežnom živote. Pomenovať uhly. </a:t>
            </a:r>
          </a:p>
          <a:p>
            <a:pPr marL="0" indent="0" eaLnBrk="1">
              <a:lnSpc>
                <a:spcPct val="80000"/>
              </a:lnSpc>
              <a:spcBef>
                <a:spcPts val="400"/>
              </a:spcBef>
              <a:buSzPct val="95000"/>
              <a:buNone/>
            </a:pPr>
            <a:r>
              <a:rPr lang="sk-SK" altLang="sk-SK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Vedieť </a:t>
            </a:r>
            <a:r>
              <a:rPr lang="sk-SK" alt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niektoré písmena gréckej abecedy. </a:t>
            </a:r>
          </a:p>
          <a:p>
            <a:pPr eaLnBrk="1">
              <a:lnSpc>
                <a:spcPct val="80000"/>
              </a:lnSpc>
              <a:spcBef>
                <a:spcPts val="400"/>
              </a:spcBef>
              <a:buSzPct val="95000"/>
              <a:buFont typeface="Wingdings" panose="05000000000000000000" pitchFamily="2" charset="2"/>
              <a:buChar char=""/>
            </a:pPr>
            <a:endParaRPr lang="sk-SK" altLang="sk-SK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lnSpc>
                <a:spcPct val="80000"/>
              </a:lnSpc>
              <a:spcBef>
                <a:spcPts val="400"/>
              </a:spcBef>
              <a:buSzPct val="95000"/>
              <a:buFont typeface="Wingdings" panose="05000000000000000000" pitchFamily="2" charset="2"/>
              <a:buChar char=""/>
            </a:pPr>
            <a:r>
              <a:rPr altLang="sk-SK" sz="20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Pomôcky</a:t>
            </a:r>
            <a:r>
              <a:rPr altLang="sk-SK" sz="20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altLang="sk-SK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zošit, písacie a rysovacie pomôcky.</a:t>
            </a:r>
            <a:r>
              <a:rPr alt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alt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altLang="sk-SK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lnSpc>
                <a:spcPct val="80000"/>
              </a:lnSpc>
              <a:spcBef>
                <a:spcPts val="400"/>
              </a:spcBef>
              <a:buSzPct val="95000"/>
              <a:buFont typeface="Wingdings" panose="05000000000000000000" pitchFamily="2" charset="2"/>
              <a:buChar char=""/>
            </a:pPr>
            <a:r>
              <a:rPr altLang="sk-SK" sz="20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Organizácia</a:t>
            </a:r>
            <a:r>
              <a:rPr altLang="sk-SK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sk-SK" sz="20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detí</a:t>
            </a:r>
            <a:r>
              <a:rPr altLang="sk-SK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 </a:t>
            </a:r>
            <a:r>
              <a:rPr altLang="sk-SK" sz="20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prostredia</a:t>
            </a:r>
            <a:r>
              <a:rPr altLang="sk-SK" sz="20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altLang="sk-SK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sk-SK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Deti</a:t>
            </a:r>
            <a:r>
              <a:rPr alt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sk-SK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sedia</a:t>
            </a:r>
            <a:r>
              <a:rPr lang="sk-SK" alt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 laviciach</a:t>
            </a:r>
            <a:r>
              <a:rPr alt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pozerajú na</a:t>
            </a:r>
          </a:p>
          <a:p>
            <a:pPr marL="0" indent="0" eaLnBrk="1">
              <a:lnSpc>
                <a:spcPct val="80000"/>
              </a:lnSpc>
              <a:spcBef>
                <a:spcPts val="400"/>
              </a:spcBef>
              <a:buSzPct val="95000"/>
              <a:buNone/>
            </a:pPr>
            <a:r>
              <a:rPr lang="sk-SK" alt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prezentáciu</a:t>
            </a:r>
            <a:r>
              <a:rPr alt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k-SK" alt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Poznámky si zapisujú do zošita.</a:t>
            </a:r>
            <a:endParaRPr altLang="sk-SK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lnSpc>
                <a:spcPct val="80000"/>
              </a:lnSpc>
              <a:spcBef>
                <a:spcPts val="400"/>
              </a:spcBef>
              <a:buSzPct val="95000"/>
              <a:buFont typeface="Wingdings" panose="05000000000000000000" pitchFamily="2" charset="2"/>
              <a:buChar char=""/>
            </a:pPr>
            <a:endParaRPr altLang="sk-SK" sz="18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lnSpc>
                <a:spcPct val="80000"/>
              </a:lnSpc>
              <a:spcBef>
                <a:spcPts val="400"/>
              </a:spcBef>
              <a:buSzPct val="95000"/>
              <a:buFont typeface="Wingdings" panose="05000000000000000000" pitchFamily="2" charset="2"/>
              <a:buChar char=""/>
            </a:pPr>
            <a:r>
              <a:rPr altLang="sk-SK" sz="20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Veková</a:t>
            </a:r>
            <a:r>
              <a:rPr altLang="sk-SK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sk-SK" sz="20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skupina</a:t>
            </a:r>
            <a:r>
              <a:rPr altLang="sk-SK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altLang="sk-SK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alt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altLang="sk-SK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ročník</a:t>
            </a:r>
            <a:r>
              <a:rPr altLang="sk-SK" sz="1500" dirty="0" smtClean="0">
                <a:latin typeface="Arial" charset="0"/>
              </a:rPr>
              <a:t/>
            </a:r>
            <a:br>
              <a:rPr altLang="sk-SK" sz="1500" dirty="0" smtClean="0">
                <a:latin typeface="Arial" charset="0"/>
              </a:rPr>
            </a:br>
            <a:endParaRPr altLang="sk-SK" sz="1500" dirty="0" smtClean="0">
              <a:latin typeface="Arial" charset="0"/>
            </a:endParaRPr>
          </a:p>
          <a:p>
            <a:pPr eaLnBrk="1">
              <a:lnSpc>
                <a:spcPct val="80000"/>
              </a:lnSpc>
              <a:spcBef>
                <a:spcPts val="400"/>
              </a:spcBef>
              <a:buFontTx/>
              <a:buNone/>
            </a:pPr>
            <a:endParaRPr altLang="sk-SK" sz="1500" dirty="0" smtClean="0">
              <a:latin typeface="Arial" charset="0"/>
            </a:endParaRPr>
          </a:p>
        </p:txBody>
      </p:sp>
      <p:pic>
        <p:nvPicPr>
          <p:cNvPr id="3076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5" y="5426075"/>
            <a:ext cx="36671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/>
          <p:cNvSpPr/>
          <p:nvPr/>
        </p:nvSpPr>
        <p:spPr>
          <a:xfrm>
            <a:off x="107504" y="188640"/>
            <a:ext cx="7956376" cy="72008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>
                <a:gd name="adj" fmla="val 19925434"/>
              </a:avLst>
            </a:prstTxWarp>
            <a:spAutoFit/>
          </a:bodyPr>
          <a:lstStyle/>
          <a:p>
            <a:pPr algn="ctr"/>
            <a:r>
              <a:rPr altLang="sk-SK" sz="2400" b="1" cap="none" spc="0" dirty="0" err="1" smtClean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Tematická</a:t>
            </a:r>
            <a:r>
              <a:rPr altLang="sk-SK" sz="2400" b="1" cap="none" spc="0" dirty="0" smtClean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altLang="sk-SK" sz="2400" b="1" cap="none" spc="0" dirty="0" err="1" smtClean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oblasť</a:t>
            </a:r>
            <a:r>
              <a:rPr altLang="sk-SK" sz="2400" b="1" cap="none" spc="0" dirty="0" smtClean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altLang="sk-SK" sz="2400" b="1" cap="none" spc="0" dirty="0" err="1" smtClean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výchovy</a:t>
            </a:r>
            <a:r>
              <a:rPr altLang="sk-SK" sz="2400" b="1" cap="none" spc="0" dirty="0" smtClean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 </a:t>
            </a:r>
            <a:r>
              <a:rPr altLang="sk-SK" sz="2400" b="1" cap="none" spc="0" dirty="0" err="1" smtClean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Spoločensko-vedná</a:t>
            </a:r>
            <a:endParaRPr lang="sk-SK" sz="2400" b="1" cap="none" spc="0" dirty="0">
              <a:ln w="10541" cmpd="sng">
                <a:noFill/>
                <a:prstDash val="solid"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62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3" name="arrow.wav"/>
          </p:stSnd>
        </p:sndAc>
      </p:transition>
    </mc:Choice>
    <mc:Fallback xmlns="">
      <p:transition spd="slow">
        <p:circl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8378" y="260648"/>
            <a:ext cx="72390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k-SK" sz="40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Uhol v našom živote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68413"/>
            <a:ext cx="8229600" cy="4525962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sk-SK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sk-SK" sz="4000" u="sng" dirty="0" smtClean="0"/>
              <a:t>Obsah:</a:t>
            </a:r>
          </a:p>
          <a:p>
            <a:pPr eaLnBrk="1" hangingPunct="1">
              <a:defRPr/>
            </a:pPr>
            <a:r>
              <a:rPr lang="sk-SK" sz="3600" dirty="0" smtClean="0"/>
              <a:t>Uhly okolo nás</a:t>
            </a:r>
          </a:p>
          <a:p>
            <a:pPr eaLnBrk="1" hangingPunct="1">
              <a:defRPr/>
            </a:pPr>
            <a:r>
              <a:rPr lang="sk-SK" sz="3600" dirty="0" smtClean="0"/>
              <a:t>Uhol na ciferníku hodín</a:t>
            </a:r>
          </a:p>
          <a:p>
            <a:pPr eaLnBrk="1" hangingPunct="1">
              <a:defRPr/>
            </a:pPr>
            <a:r>
              <a:rPr lang="sk-SK" sz="3600" dirty="0" smtClean="0"/>
              <a:t>Pomenovanie a označenie uhlov</a:t>
            </a:r>
          </a:p>
          <a:p>
            <a:pPr eaLnBrk="1" hangingPunct="1">
              <a:defRPr/>
            </a:pPr>
            <a:r>
              <a:rPr lang="sk-SK" sz="3600" dirty="0" smtClean="0"/>
              <a:t>Zapisovanie uhlov</a:t>
            </a:r>
          </a:p>
          <a:p>
            <a:pPr eaLnBrk="1" hangingPunct="1">
              <a:defRPr/>
            </a:pPr>
            <a:r>
              <a:rPr lang="sk-SK" sz="3600" dirty="0" smtClean="0"/>
              <a:t>Čo sme si zapamätali ....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sk-SK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sk-SK" dirty="0" smtClean="0"/>
          </a:p>
          <a:p>
            <a:pPr eaLnBrk="1" hangingPunct="1">
              <a:defRPr/>
            </a:pPr>
            <a:endParaRPr lang="sk-SK" dirty="0" smtClean="0"/>
          </a:p>
        </p:txBody>
      </p:sp>
      <p:pic>
        <p:nvPicPr>
          <p:cNvPr id="4" name="obrázek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60999">
            <a:off x="6312647" y="4128312"/>
            <a:ext cx="2609463" cy="1619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214422"/>
            <a:ext cx="2500330" cy="213345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357298"/>
            <a:ext cx="3848046" cy="200660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143380"/>
            <a:ext cx="3434702" cy="186372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330715" y="3952220"/>
            <a:ext cx="3198808" cy="190659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" name="TextovéPole 9"/>
          <p:cNvSpPr txBox="1"/>
          <p:nvPr/>
        </p:nvSpPr>
        <p:spPr>
          <a:xfrm>
            <a:off x="428596" y="3429000"/>
            <a:ext cx="2903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/>
              <a:t>klesanie vozovky</a:t>
            </a:r>
            <a:endParaRPr lang="sk-SK" sz="2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643438" y="3357562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ostrá</a:t>
            </a:r>
            <a:r>
              <a:rPr lang="sk-SK" dirty="0" smtClean="0"/>
              <a:t> </a:t>
            </a:r>
            <a:r>
              <a:rPr lang="sk-SK" sz="2800" dirty="0" smtClean="0"/>
              <a:t>zákruta</a:t>
            </a:r>
            <a:endParaRPr lang="sk-SK" sz="2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85720" y="6143644"/>
            <a:ext cx="4142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/>
              <a:t>uhol dopadu slnečných lúčov</a:t>
            </a:r>
            <a:endParaRPr lang="sk-SK" sz="2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286380" y="6000768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/>
              <a:t>strelecký uhol</a:t>
            </a:r>
            <a:endParaRPr lang="sk-SK" sz="2800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57200" y="214290"/>
            <a:ext cx="7643192" cy="8412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1" i="0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Uhly okolo nás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694789"/>
            <a:ext cx="1028700" cy="1028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rrow.wav"/>
          </p:stSnd>
        </p:sndAc>
      </p:transition>
    </mc:Choice>
    <mc:Fallback xmlns="">
      <p:transition spd="slow">
        <p:blinds dir="vert"/>
        <p:sndAc>
          <p:stSnd>
            <p:snd r:embed="rId8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TriangleInverted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sk-SK" sz="4800" b="1" dirty="0" smtClean="0">
                <a:solidFill>
                  <a:schemeClr val="tx2"/>
                </a:solidFill>
              </a:rPr>
              <a:t>Uhly okolo nás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Dve cesty sa križujú pod nejakým uhlom.</a:t>
            </a:r>
          </a:p>
          <a:p>
            <a:pPr eaLnBrk="1" hangingPunct="1">
              <a:defRPr/>
            </a:pPr>
            <a:endParaRPr lang="sk-SK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sk-SK" dirty="0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572000" y="1557338"/>
            <a:ext cx="4038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Kopce sú strmé aj mierne.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sk-SK" dirty="0" smtClean="0"/>
          </a:p>
        </p:txBody>
      </p:sp>
      <p:pic>
        <p:nvPicPr>
          <p:cNvPr id="4102" name="Picture 6" descr="križovat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56894"/>
            <a:ext cx="2952750" cy="2376487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4" name="Picture 8" descr="Ští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071181"/>
            <a:ext cx="3492500" cy="23622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410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110320" cy="4810546"/>
          </a:xfrm>
        </p:spPr>
        <p:txBody>
          <a:bodyPr>
            <a:norm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sk-SK" b="1" dirty="0" smtClean="0">
                <a:solidFill>
                  <a:schemeClr val="tx2"/>
                </a:solidFill>
              </a:rPr>
              <a:t>Uhol , ktorý zvierajú ručičky hodín</a:t>
            </a:r>
            <a:endParaRPr lang="sk-SK" b="1" dirty="0">
              <a:solidFill>
                <a:schemeClr val="tx2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2607015"/>
            <a:ext cx="2500330" cy="235342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3848330"/>
            <a:ext cx="2504609" cy="235745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TextovéPole 6"/>
          <p:cNvSpPr txBox="1"/>
          <p:nvPr/>
        </p:nvSpPr>
        <p:spPr>
          <a:xfrm>
            <a:off x="262105" y="4959188"/>
            <a:ext cx="1284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/>
              <a:t>o tretej</a:t>
            </a:r>
            <a:endParaRPr lang="sk-SK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372200" y="5992515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/>
              <a:t>o deviatej</a:t>
            </a:r>
            <a:endParaRPr lang="sk-SK" sz="2800" dirty="0"/>
          </a:p>
        </p:txBody>
      </p:sp>
      <p:cxnSp>
        <p:nvCxnSpPr>
          <p:cNvPr id="10" name="Přímá spojovací šipka 9"/>
          <p:cNvCxnSpPr/>
          <p:nvPr/>
        </p:nvCxnSpPr>
        <p:spPr>
          <a:xfrm rot="5400000" flipH="1" flipV="1">
            <a:off x="5649353" y="4491272"/>
            <a:ext cx="1070776" cy="794"/>
          </a:xfrm>
          <a:prstGeom prst="straightConnector1">
            <a:avLst/>
          </a:prstGeom>
          <a:ln w="25400">
            <a:solidFill>
              <a:srgbClr val="00000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>
            <a:off x="1371967" y="3735803"/>
            <a:ext cx="714380" cy="1588"/>
          </a:xfrm>
          <a:prstGeom prst="straightConnector1">
            <a:avLst/>
          </a:prstGeom>
          <a:ln w="25400">
            <a:solidFill>
              <a:srgbClr val="00000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rot="5400000" flipH="1" flipV="1">
            <a:off x="822678" y="3200018"/>
            <a:ext cx="1070776" cy="794"/>
          </a:xfrm>
          <a:prstGeom prst="straightConnector1">
            <a:avLst/>
          </a:prstGeom>
          <a:ln w="25400">
            <a:solidFill>
              <a:srgbClr val="00000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rot="10800000">
            <a:off x="5327088" y="5035484"/>
            <a:ext cx="857256" cy="1588"/>
          </a:xfrm>
          <a:prstGeom prst="straightConnector1">
            <a:avLst/>
          </a:prstGeom>
          <a:ln w="25400">
            <a:solidFill>
              <a:srgbClr val="00000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2" name="Picture 6" descr="http://www.oskole.sk/images/UholZSobr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268" y="100280"/>
            <a:ext cx="2263313" cy="2337631"/>
          </a:xfrm>
          <a:prstGeom prst="rect">
            <a:avLst/>
          </a:prstGeom>
          <a:noFill/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577" y="266538"/>
            <a:ext cx="2430275" cy="2430275"/>
          </a:xfrm>
          <a:prstGeom prst="rect">
            <a:avLst/>
          </a:prstGeom>
        </p:spPr>
      </p:pic>
      <p:pic>
        <p:nvPicPr>
          <p:cNvPr id="1026" name="Picture 2" descr="ani03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897" y="1297784"/>
            <a:ext cx="1898171" cy="243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oskole.sk/images/UholZSobr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071678"/>
            <a:ext cx="3970011" cy="2571768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7920880" cy="4955442"/>
          </a:xfrm>
        </p:spPr>
        <p:txBody>
          <a:bodyPr>
            <a:prstTxWarp prst="textArchUpPour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sk-SK" sz="4000" b="1" dirty="0" smtClean="0">
                <a:solidFill>
                  <a:schemeClr val="tx2"/>
                </a:solidFill>
              </a:rPr>
              <a:t>Pomenovanie a označenie uhlov</a:t>
            </a:r>
          </a:p>
        </p:txBody>
      </p:sp>
      <p:sp>
        <p:nvSpPr>
          <p:cNvPr id="17" name="Zástupný symbol pro obsah 16"/>
          <p:cNvSpPr>
            <a:spLocks noGrp="1"/>
          </p:cNvSpPr>
          <p:nvPr>
            <p:ph sz="half" idx="1"/>
          </p:nvPr>
        </p:nvSpPr>
        <p:spPr>
          <a:xfrm>
            <a:off x="4067944" y="1714488"/>
            <a:ext cx="4614094" cy="4533900"/>
          </a:xfrm>
        </p:spPr>
        <p:txBody>
          <a:bodyPr/>
          <a:lstStyle/>
          <a:p>
            <a:pPr>
              <a:buNone/>
            </a:pPr>
            <a:endParaRPr lang="sk-SK" u="sng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sk-SK" u="sng" dirty="0" smtClean="0">
                <a:solidFill>
                  <a:schemeClr val="tx1"/>
                </a:solidFill>
              </a:rPr>
              <a:t>Uhol tvoria: </a:t>
            </a:r>
          </a:p>
          <a:p>
            <a:pPr>
              <a:buNone/>
            </a:pPr>
            <a:r>
              <a:rPr lang="sk-SK" dirty="0" smtClean="0">
                <a:solidFill>
                  <a:schemeClr val="tx1"/>
                </a:solidFill>
              </a:rPr>
              <a:t>   Dve polpriamky VA, VB, ktoré majú spoločný začiatok v bode V.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642910" y="4776644"/>
            <a:ext cx="73581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 smtClean="0">
                <a:solidFill>
                  <a:srgbClr val="00000C"/>
                </a:solidFill>
              </a:rPr>
              <a:t>UHOL – je časť </a:t>
            </a:r>
            <a:r>
              <a:rPr lang="sk-SK" sz="2800" b="1" u="sng" dirty="0" smtClean="0">
                <a:solidFill>
                  <a:srgbClr val="FF0000"/>
                </a:solidFill>
              </a:rPr>
              <a:t>roviny</a:t>
            </a:r>
            <a:r>
              <a:rPr lang="sk-SK" sz="2800" b="1" dirty="0" smtClean="0">
                <a:solidFill>
                  <a:srgbClr val="00000C"/>
                </a:solidFill>
              </a:rPr>
              <a:t> ohraničená </a:t>
            </a:r>
            <a:r>
              <a:rPr lang="sk-SK" sz="2800" b="1" u="sng" dirty="0" smtClean="0">
                <a:solidFill>
                  <a:srgbClr val="FF0000"/>
                </a:solidFill>
              </a:rPr>
              <a:t>dvoma polpriamkami</a:t>
            </a:r>
            <a:r>
              <a:rPr lang="sk-SK" sz="2800" b="1" dirty="0" smtClean="0">
                <a:solidFill>
                  <a:srgbClr val="FF0000"/>
                </a:solidFill>
              </a:rPr>
              <a:t>,</a:t>
            </a:r>
            <a:r>
              <a:rPr lang="sk-SK" sz="2800" b="1" dirty="0" smtClean="0">
                <a:solidFill>
                  <a:srgbClr val="00000C"/>
                </a:solidFill>
              </a:rPr>
              <a:t> ktoré majú </a:t>
            </a:r>
            <a:r>
              <a:rPr lang="sk-SK" sz="2800" b="1" u="sng" dirty="0" smtClean="0">
                <a:solidFill>
                  <a:srgbClr val="FF0000"/>
                </a:solidFill>
              </a:rPr>
              <a:t>spoločný začiatok. </a:t>
            </a:r>
            <a:endParaRPr lang="sk-SK" sz="28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17" grpId="0" build="p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 descr="Výsledok vyhľadávania obrázkov pre dopyt uh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9940" name="AutoShape 4" descr="Výsledok vyhľadávania obrázkov pre dopyt uh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9942" name="Picture 6" descr="http://www.oskole.sk/userfiles/image/Sasa/matematika/uhol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643314"/>
            <a:ext cx="7175150" cy="2158471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 rot="20636641">
            <a:off x="453130" y="2632032"/>
            <a:ext cx="71362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dirty="0" smtClean="0"/>
              <a:t>Dve polpriamky so spoločným začiatkom</a:t>
            </a:r>
          </a:p>
          <a:p>
            <a:pPr algn="ctr"/>
            <a:r>
              <a:rPr lang="sk-SK" sz="2800" dirty="0" smtClean="0"/>
              <a:t>vždy vzniknú </a:t>
            </a:r>
            <a:r>
              <a:rPr lang="sk-SK" sz="2800" b="1" u="sng" dirty="0" smtClean="0"/>
              <a:t>2 uhly</a:t>
            </a:r>
            <a:endParaRPr lang="sk-SK" sz="2800" b="1" u="sng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3240" y="160338"/>
            <a:ext cx="8050957" cy="841248"/>
          </a:xfrm>
          <a:prstGeom prst="rect">
            <a:avLst/>
          </a:prstGeom>
        </p:spPr>
        <p:txBody>
          <a:bodyPr>
            <a:prstTxWarp prst="textStop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Pomenovanie a označenie uhlov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04" y="1663779"/>
            <a:ext cx="1634636" cy="16346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5575" y="4653136"/>
            <a:ext cx="7944817" cy="1396454"/>
          </a:xfrm>
        </p:spPr>
        <p:txBody>
          <a:bodyPr>
            <a:prstTxWarp prst="textTriangle">
              <a:avLst/>
            </a:prstTxWarp>
            <a:normAutofit/>
          </a:bodyPr>
          <a:lstStyle/>
          <a:p>
            <a:pPr algn="ctr"/>
            <a:r>
              <a:rPr lang="sk-SK" sz="1400" b="1" dirty="0" smtClean="0">
                <a:solidFill>
                  <a:schemeClr val="tx2"/>
                </a:solidFill>
              </a:rPr>
              <a:t>Pomenovanie a označenie uhlov</a:t>
            </a:r>
            <a:endParaRPr lang="sk-SK" sz="1400" b="1" dirty="0">
              <a:solidFill>
                <a:schemeClr val="tx2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635896" y="62068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400" dirty="0" smtClean="0"/>
              <a:t>Polpriamky sa nazývajú </a:t>
            </a:r>
            <a:r>
              <a:rPr lang="sk-SK" sz="2400" b="1" u="sng" dirty="0" smtClean="0">
                <a:solidFill>
                  <a:schemeClr val="tx2"/>
                </a:solidFill>
              </a:rPr>
              <a:t>ramená uhla.</a:t>
            </a:r>
          </a:p>
          <a:p>
            <a:r>
              <a:rPr lang="sk-SK" sz="2400" dirty="0" smtClean="0"/>
              <a:t>Ich spoločný začiatok nazývame  </a:t>
            </a:r>
            <a:r>
              <a:rPr lang="sk-SK" sz="2400" b="1" u="sng" dirty="0" smtClean="0">
                <a:solidFill>
                  <a:schemeClr val="tx2"/>
                </a:solidFill>
              </a:rPr>
              <a:t>vrchol uhla. </a:t>
            </a:r>
          </a:p>
          <a:p>
            <a:endParaRPr lang="sk-SK" sz="2400" dirty="0"/>
          </a:p>
          <a:p>
            <a:r>
              <a:rPr lang="sk-SK" sz="2400" u="sng" dirty="0" smtClean="0"/>
              <a:t>Pomenovani</a:t>
            </a:r>
            <a:r>
              <a:rPr lang="sk-SK" sz="2400" dirty="0" smtClean="0"/>
              <a:t>e: ∢ AVB</a:t>
            </a:r>
          </a:p>
          <a:p>
            <a:r>
              <a:rPr lang="sk-SK" sz="2400" u="sng" dirty="0" smtClean="0"/>
              <a:t>Vrchol: </a:t>
            </a:r>
            <a:r>
              <a:rPr lang="sk-SK" sz="2400" dirty="0" smtClean="0"/>
              <a:t>V</a:t>
            </a:r>
          </a:p>
          <a:p>
            <a:r>
              <a:rPr lang="sk-SK" sz="2400" dirty="0" smtClean="0"/>
              <a:t>Ramená: VA, VB </a:t>
            </a:r>
            <a:endParaRPr lang="sk-SK" sz="2400" dirty="0"/>
          </a:p>
        </p:txBody>
      </p:sp>
      <p:sp>
        <p:nvSpPr>
          <p:cNvPr id="38916" name="AutoShape 4" descr="Výsledok vyhľadávania obrázkov pre dopyt uh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8918" name="AutoShape 6" descr="Výsledok vyhľadávania obrázkov pre dopyt uh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8920" name="Picture 8" descr="http://upload.wikimedia.org/wikipedia/commons/thumb/d/d5/Uhol01_SK.jpg/150px-Uhol01_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3" y="727006"/>
            <a:ext cx="3633543" cy="40050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xusný">
  <a:themeElements>
    <a:clrScheme name="Vlastná 24">
      <a:dk1>
        <a:sysClr val="windowText" lastClr="000000"/>
      </a:dk1>
      <a:lt1>
        <a:sysClr val="window" lastClr="FFFFFF"/>
      </a:lt1>
      <a:dk2>
        <a:srgbClr val="BB4FA3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Luxusn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žný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717</TotalTime>
  <Words>287</Words>
  <Application>Microsoft Office PowerPoint</Application>
  <PresentationFormat>Prezentácia na obrazovke (4:3)</PresentationFormat>
  <Paragraphs>96</Paragraphs>
  <Slides>15</Slides>
  <Notes>2</Notes>
  <HiddenSlides>1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Garamond</vt:lpstr>
      <vt:lpstr>Times New Roman</vt:lpstr>
      <vt:lpstr>Trebuchet MS</vt:lpstr>
      <vt:lpstr>Wingdings</vt:lpstr>
      <vt:lpstr>Wingdings 2</vt:lpstr>
      <vt:lpstr>Luxusný</vt:lpstr>
      <vt:lpstr>Prezentácia programu PowerPoint</vt:lpstr>
      <vt:lpstr>Prezentácia programu PowerPoint</vt:lpstr>
      <vt:lpstr>Uhol v našom živote</vt:lpstr>
      <vt:lpstr>Prezentácia programu PowerPoint</vt:lpstr>
      <vt:lpstr>Uhly okolo nás</vt:lpstr>
      <vt:lpstr>Uhol , ktorý zvierajú ručičky hodín</vt:lpstr>
      <vt:lpstr>Pomenovanie a označenie uhlov</vt:lpstr>
      <vt:lpstr>Prezentácia programu PowerPoint</vt:lpstr>
      <vt:lpstr>Pomenovanie a označenie uhlov</vt:lpstr>
      <vt:lpstr>Zapisovanie uhlov</vt:lpstr>
      <vt:lpstr>Prezentácia programu PowerPoint</vt:lpstr>
      <vt:lpstr>Prezentácia programu PowerPoint</vt:lpstr>
      <vt:lpstr>Prezentácia programu PowerPoint</vt:lpstr>
      <vt:lpstr>Nakoniec trocha teórie...</vt:lpstr>
      <vt:lpstr>POKRAČOVANIE NABUDÚCE....</vt:lpstr>
    </vt:vector>
  </TitlesOfParts>
  <Company>INFOVEK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Uhol v našom živote</dc:title>
  <dc:creator>INFOVEK</dc:creator>
  <cp:lastModifiedBy>Janka</cp:lastModifiedBy>
  <cp:revision>84</cp:revision>
  <dcterms:created xsi:type="dcterms:W3CDTF">2005-06-15T13:48:45Z</dcterms:created>
  <dcterms:modified xsi:type="dcterms:W3CDTF">2021-02-20T12:12:19Z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atingsCount">
    <vt:lpwstr>0</vt:lpwstr>
  </property>
  <property fmtid="{D5CDD505-2E9C-101B-9397-08002B2CF9AE}" pid="3" name="PublishedByID">
    <vt:lpwstr>SKITN\administrator2</vt:lpwstr>
  </property>
  <property fmtid="{D5CDD505-2E9C-101B-9397-08002B2CF9AE}" pid="4" name="PublishedDate">
    <vt:lpwstr>2006-02-10T00:00:00Z</vt:lpwstr>
  </property>
  <property fmtid="{D5CDD505-2E9C-101B-9397-08002B2CF9AE}" pid="5" name="Countries">
    <vt:lpwstr>Slovakia</vt:lpwstr>
  </property>
  <property fmtid="{D5CDD505-2E9C-101B-9397-08002B2CF9AE}" pid="6" name="SpecialNeeds">
    <vt:lpwstr>Nepoužité</vt:lpwstr>
  </property>
  <property fmtid="{D5CDD505-2E9C-101B-9397-08002B2CF9AE}" pid="7" name="ICTProducts">
    <vt:lpwstr>PowerPoint</vt:lpwstr>
  </property>
  <property fmtid="{D5CDD505-2E9C-101B-9397-08002B2CF9AE}" pid="8" name="TipsForAdapters">
    <vt:lpwstr>Informačné zdroje: učebnica Matematika pre 5. ročník ZŠ._x000d_
Celková časová dotácia: 35 minút.</vt:lpwstr>
  </property>
  <property fmtid="{D5CDD505-2E9C-101B-9397-08002B2CF9AE}" pid="9" name="MaxRating">
    <vt:lpwstr>0</vt:lpwstr>
  </property>
  <property fmtid="{D5CDD505-2E9C-101B-9397-08002B2CF9AE}" pid="10" name="RelatedSubjects">
    <vt:lpwstr>Nepoužité</vt:lpwstr>
  </property>
  <property fmtid="{D5CDD505-2E9C-101B-9397-08002B2CF9AE}" pid="11" name="AgeTo">
    <vt:lpwstr>12.0000000000000</vt:lpwstr>
  </property>
  <property fmtid="{D5CDD505-2E9C-101B-9397-08002B2CF9AE}" pid="12" name="JobRoles">
    <vt:lpwstr>SK_UCITEL</vt:lpwstr>
  </property>
  <property fmtid="{D5CDD505-2E9C-101B-9397-08002B2CF9AE}" pid="13" name="Languages">
    <vt:lpwstr>SK_SLOVENCINA</vt:lpwstr>
  </property>
  <property fmtid="{D5CDD505-2E9C-101B-9397-08002B2CF9AE}" pid="14" name="TimePeriods">
    <vt:lpwstr>1.00000000000000</vt:lpwstr>
  </property>
  <property fmtid="{D5CDD505-2E9C-101B-9397-08002B2CF9AE}" pid="15" name="Objectives">
    <vt:lpwstr>V prezentácii sú zhrnuté základné poznatky o uhle, druhy uhlov a ich charakteristika.</vt:lpwstr>
  </property>
  <property fmtid="{D5CDD505-2E9C-101B-9397-08002B2CF9AE}" pid="16" name="PreparationNeeded">
    <vt:lpwstr>Pomôcky: obrázky uhlov na internete, uhlomer, papier._x000d_
Čas potrebný na prípravu: 15 minút.</vt:lpwstr>
  </property>
  <property fmtid="{D5CDD505-2E9C-101B-9397-08002B2CF9AE}" pid="17" name="PublishedByName">
    <vt:lpwstr>Administrátor</vt:lpwstr>
  </property>
  <property fmtid="{D5CDD505-2E9C-101B-9397-08002B2CF9AE}" pid="18" name="ITNRecommendedCount">
    <vt:lpwstr>0</vt:lpwstr>
  </property>
  <property fmtid="{D5CDD505-2E9C-101B-9397-08002B2CF9AE}" pid="19" name="BGCClassifications">
    <vt:lpwstr>Nepoužité</vt:lpwstr>
  </property>
  <property fmtid="{D5CDD505-2E9C-101B-9397-08002B2CF9AE}" pid="20" name="KeyBenefit">
    <vt:lpwstr>uhol, prehľad, prax, rozdelenie uhlov</vt:lpwstr>
  </property>
  <property fmtid="{D5CDD505-2E9C-101B-9397-08002B2CF9AE}" pid="21" name="MainSubjects">
    <vt:lpwstr>SK_MATEMATIKA</vt:lpwstr>
  </property>
  <property fmtid="{D5CDD505-2E9C-101B-9397-08002B2CF9AE}" pid="22" name="TechnologyTypes">
    <vt:lpwstr>Internet,Utilities</vt:lpwstr>
  </property>
  <property fmtid="{D5CDD505-2E9C-101B-9397-08002B2CF9AE}" pid="23" name="AgeFrom">
    <vt:lpwstr>10.0000000000000</vt:lpwstr>
  </property>
  <property fmtid="{D5CDD505-2E9C-101B-9397-08002B2CF9AE}" pid="24" name="ContentType">
    <vt:lpwstr>Vyučovacie hodiny</vt:lpwstr>
  </property>
  <property fmtid="{D5CDD505-2E9C-101B-9397-08002B2CF9AE}" pid="25" name="Summary">
    <vt:lpwstr>V prezentácii sú zhrnuté základné poznatky o uhle, druhy uhlov a ich charakteristika.</vt:lpwstr>
  </property>
  <property fmtid="{D5CDD505-2E9C-101B-9397-08002B2CF9AE}" pid="26" name="Rating">
    <vt:lpwstr>0</vt:lpwstr>
  </property>
  <property fmtid="{D5CDD505-2E9C-101B-9397-08002B2CF9AE}" pid="27" name="PortalCountry">
    <vt:lpwstr>Slovensko</vt:lpwstr>
  </property>
  <property fmtid="{D5CDD505-2E9C-101B-9397-08002B2CF9AE}" pid="28" name="PortalLanguage">
    <vt:lpwstr>Slovenčina</vt:lpwstr>
  </property>
  <property fmtid="{D5CDD505-2E9C-101B-9397-08002B2CF9AE}" pid="29" name="ITNRecommended">
    <vt:lpwstr>0</vt:lpwstr>
  </property>
  <property fmtid="{D5CDD505-2E9C-101B-9397-08002B2CF9AE}" pid="30" name="PullQuote">
    <vt:lpwstr/>
  </property>
  <property fmtid="{D5CDD505-2E9C-101B-9397-08002B2CF9AE}" pid="31" name="ContentFormat">
    <vt:lpwstr/>
  </property>
  <property fmtid="{D5CDD505-2E9C-101B-9397-08002B2CF9AE}" pid="32" name="PortalRegion">
    <vt:lpwstr/>
  </property>
  <property fmtid="{D5CDD505-2E9C-101B-9397-08002B2CF9AE}" pid="33" name="Prerequisite skills">
    <vt:lpwstr/>
  </property>
  <property fmtid="{D5CDD505-2E9C-101B-9397-08002B2CF9AE}" pid="34" name="QuoteReviewer">
    <vt:lpwstr/>
  </property>
  <property fmtid="{D5CDD505-2E9C-101B-9397-08002B2CF9AE}" pid="35" name="AssessmentCriteria">
    <vt:lpwstr/>
  </property>
  <property fmtid="{D5CDD505-2E9C-101B-9397-08002B2CF9AE}" pid="36" name="ITNMoreLabel">
    <vt:lpwstr>View overview</vt:lpwstr>
  </property>
  <property fmtid="{D5CDD505-2E9C-101B-9397-08002B2CF9AE}" pid="37" name="ITNTechnologyType">
    <vt:lpwstr>Internet,Utilities</vt:lpwstr>
  </property>
  <property fmtid="{D5CDD505-2E9C-101B-9397-08002B2CF9AE}" pid="38" name="ITNContentPreview">
    <vt:lpwstr/>
  </property>
  <property fmtid="{D5CDD505-2E9C-101B-9397-08002B2CF9AE}" pid="39" name="ITNAssessmentCriteria">
    <vt:lpwstr/>
  </property>
  <property fmtid="{D5CDD505-2E9C-101B-9397-08002B2CF9AE}" pid="40" name="ITNJobRole">
    <vt:lpwstr>SK_UCITEL</vt:lpwstr>
  </property>
  <property fmtid="{D5CDD505-2E9C-101B-9397-08002B2CF9AE}" pid="41" name="ITNPreparationNeeded">
    <vt:lpwstr>Pomôcky: obrázky uhlov na internete, uhlomer, papier. Čas potrebný na prípravu: 15 minút.</vt:lpwstr>
  </property>
  <property fmtid="{D5CDD505-2E9C-101B-9397-08002B2CF9AE}" pid="42" name="ITNPrerequisiteSkill">
    <vt:lpwstr/>
  </property>
  <property fmtid="{D5CDD505-2E9C-101B-9397-08002B2CF9AE}" pid="43" name="ITNSpecialNeeds">
    <vt:lpwstr>Nepoužité</vt:lpwstr>
  </property>
  <property fmtid="{D5CDD505-2E9C-101B-9397-08002B2CF9AE}" pid="44" name="ITNSummary">
    <vt:lpwstr>V prezentácii sú zhrnuté základné poznatky o uhle, druhy uhlov a ich charakteristika.</vt:lpwstr>
  </property>
  <property fmtid="{D5CDD505-2E9C-101B-9397-08002B2CF9AE}" pid="45" name="ITNLinkLabel">
    <vt:lpwstr>[Open]</vt:lpwstr>
  </property>
  <property fmtid="{D5CDD505-2E9C-101B-9397-08002B2CF9AE}" pid="46" name="ITNBloomAndGardner">
    <vt:lpwstr>Nepoužité</vt:lpwstr>
  </property>
  <property fmtid="{D5CDD505-2E9C-101B-9397-08002B2CF9AE}" pid="47" name="ITNCountry">
    <vt:lpwstr>Slovakia</vt:lpwstr>
  </property>
  <property fmtid="{D5CDD505-2E9C-101B-9397-08002B2CF9AE}" pid="48" name="ITNICTProduct">
    <vt:lpwstr>PowerPoint</vt:lpwstr>
  </property>
  <property fmtid="{D5CDD505-2E9C-101B-9397-08002B2CF9AE}" pid="49" name="ITNObjectives">
    <vt:lpwstr>V prezentácii sú zhrnuté základné poznatky o uhle, druhy uhlov a ich charakteristika.</vt:lpwstr>
  </property>
  <property fmtid="{D5CDD505-2E9C-101B-9397-08002B2CF9AE}" pid="50" name="ITNPreferredLanguage">
    <vt:lpwstr>SK_SLOVENCINA</vt:lpwstr>
  </property>
  <property fmtid="{D5CDD505-2E9C-101B-9397-08002B2CF9AE}" pid="51" name="ITNReview">
    <vt:lpwstr/>
  </property>
  <property fmtid="{D5CDD505-2E9C-101B-9397-08002B2CF9AE}" pid="52" name="ITNCreationDate">
    <vt:lpwstr>2006-02-10T00:00:00Z</vt:lpwstr>
  </property>
  <property fmtid="{D5CDD505-2E9C-101B-9397-08002B2CF9AE}" pid="53" name="ITNKeyBenefits">
    <vt:lpwstr>uhol, prehľad, prax, rozdelenie uhlov</vt:lpwstr>
  </property>
  <property fmtid="{D5CDD505-2E9C-101B-9397-08002B2CF9AE}" pid="54" name="ITNRelatedSubject">
    <vt:lpwstr>Nepoužité</vt:lpwstr>
  </property>
  <property fmtid="{D5CDD505-2E9C-101B-9397-08002B2CF9AE}" pid="55" name="ITNTitle">
    <vt:lpwstr>Uhol v našom živote</vt:lpwstr>
  </property>
  <property fmtid="{D5CDD505-2E9C-101B-9397-08002B2CF9AE}" pid="56" name="ITNAuthorID">
    <vt:lpwstr>SHAREPOINT\system</vt:lpwstr>
  </property>
  <property fmtid="{D5CDD505-2E9C-101B-9397-08002B2CF9AE}" pid="57" name="ITNMainSubject">
    <vt:lpwstr>SK_MATEMATIKA</vt:lpwstr>
  </property>
  <property fmtid="{D5CDD505-2E9C-101B-9397-08002B2CF9AE}" pid="58" name="ITNTipsForAdopters">
    <vt:lpwstr>Informačné zdroje: učebnica Matematika pre 5. ročník ZŠ. Celková časová dotácia: 35 minút.</vt:lpwstr>
  </property>
  <property fmtid="{D5CDD505-2E9C-101B-9397-08002B2CF9AE}" pid="59" name="ITNAgeGroupFrom">
    <vt:lpwstr>10</vt:lpwstr>
  </property>
  <property fmtid="{D5CDD505-2E9C-101B-9397-08002B2CF9AE}" pid="60" name="ITNAgeGroupTo">
    <vt:lpwstr>12</vt:lpwstr>
  </property>
  <property fmtid="{D5CDD505-2E9C-101B-9397-08002B2CF9AE}" pid="61" name="ITNNoOfRaters">
    <vt:lpwstr>0</vt:lpwstr>
  </property>
  <property fmtid="{D5CDD505-2E9C-101B-9397-08002B2CF9AE}" pid="62" name="ITNRating">
    <vt:lpwstr>0</vt:lpwstr>
  </property>
  <property fmtid="{D5CDD505-2E9C-101B-9397-08002B2CF9AE}" pid="63" name="ITNTotalRating">
    <vt:lpwstr>0</vt:lpwstr>
  </property>
  <property fmtid="{D5CDD505-2E9C-101B-9397-08002B2CF9AE}" pid="64" name="ITNTimePeriod">
    <vt:lpwstr>0</vt:lpwstr>
  </property>
</Properties>
</file>